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94" r:id="rId3"/>
    <p:sldId id="376" r:id="rId4"/>
    <p:sldId id="395" r:id="rId5"/>
    <p:sldId id="402" r:id="rId6"/>
    <p:sldId id="383" r:id="rId7"/>
    <p:sldId id="397" r:id="rId8"/>
    <p:sldId id="399" r:id="rId9"/>
    <p:sldId id="398" r:id="rId10"/>
    <p:sldId id="409" r:id="rId11"/>
  </p:sldIdLst>
  <p:sldSz cx="10688638" cy="6007100"/>
  <p:notesSz cx="6858000" cy="9144000"/>
  <p:defaultTextStyle>
    <a:defPPr>
      <a:defRPr lang="de-DE"/>
    </a:defPPr>
    <a:lvl1pPr algn="ctr" rtl="0" fontAlgn="base">
      <a:lnSpc>
        <a:spcPct val="70000"/>
      </a:lnSpc>
      <a:spcBef>
        <a:spcPct val="0"/>
      </a:spcBef>
      <a:spcAft>
        <a:spcPct val="0"/>
      </a:spcAft>
      <a:defRPr sz="2400" b="1" kern="1200">
        <a:solidFill>
          <a:srgbClr val="001732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fontAlgn="base">
      <a:lnSpc>
        <a:spcPct val="70000"/>
      </a:lnSpc>
      <a:spcBef>
        <a:spcPct val="0"/>
      </a:spcBef>
      <a:spcAft>
        <a:spcPct val="0"/>
      </a:spcAft>
      <a:defRPr sz="2400" b="1" kern="1200">
        <a:solidFill>
          <a:srgbClr val="001732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fontAlgn="base">
      <a:lnSpc>
        <a:spcPct val="70000"/>
      </a:lnSpc>
      <a:spcBef>
        <a:spcPct val="0"/>
      </a:spcBef>
      <a:spcAft>
        <a:spcPct val="0"/>
      </a:spcAft>
      <a:defRPr sz="2400" b="1" kern="1200">
        <a:solidFill>
          <a:srgbClr val="001732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fontAlgn="base">
      <a:lnSpc>
        <a:spcPct val="70000"/>
      </a:lnSpc>
      <a:spcBef>
        <a:spcPct val="0"/>
      </a:spcBef>
      <a:spcAft>
        <a:spcPct val="0"/>
      </a:spcAft>
      <a:defRPr sz="2400" b="1" kern="1200">
        <a:solidFill>
          <a:srgbClr val="001732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fontAlgn="base">
      <a:lnSpc>
        <a:spcPct val="70000"/>
      </a:lnSpc>
      <a:spcBef>
        <a:spcPct val="0"/>
      </a:spcBef>
      <a:spcAft>
        <a:spcPct val="0"/>
      </a:spcAft>
      <a:defRPr sz="2400" b="1" kern="1200">
        <a:solidFill>
          <a:srgbClr val="001732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rgbClr val="001732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rgbClr val="001732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rgbClr val="001732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rgbClr val="001732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D0034"/>
    <a:srgbClr val="242470"/>
    <a:srgbClr val="DA0337"/>
    <a:srgbClr val="0017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5" autoAdjust="0"/>
    <p:restoredTop sz="86105" autoAdjust="0"/>
  </p:normalViewPr>
  <p:slideViewPr>
    <p:cSldViewPr>
      <p:cViewPr>
        <p:scale>
          <a:sx n="75" d="100"/>
          <a:sy n="75" d="100"/>
        </p:scale>
        <p:origin x="-1098" y="-666"/>
      </p:cViewPr>
      <p:guideLst>
        <p:guide orient="horz" pos="1892"/>
        <p:guide pos="336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0" d="100"/>
        <a:sy n="400" d="100"/>
      </p:scale>
      <p:origin x="0" y="8224"/>
    </p:cViewPr>
  </p:sorter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5" Type="http://schemas.openxmlformats.org/officeDocument/2006/relationships/slide" Target="slides/slide6.xml"/><Relationship Id="rId4" Type="http://schemas.openxmlformats.org/officeDocument/2006/relationships/slide" Target="slides/slide5.xml"/><Relationship Id="rId9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C56DD-FEB8-4123-9F2D-BD38B732054C}" type="datetimeFigureOut">
              <a:rPr lang="en-US" smtClean="0"/>
              <a:t>2/10/2014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5F339-821B-4B3E-B72E-E81C3F8732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62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9413" y="685800"/>
            <a:ext cx="609917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71E078A-4354-184D-8CD7-85764DA3259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029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5DE8F9-C60A-034C-8F12-E40A9D501489}" type="slidenum">
              <a:rPr lang="de-DE"/>
              <a:pPr>
                <a:defRPr/>
              </a:pPr>
              <a:t>1</a:t>
            </a:fld>
            <a:endParaRPr lang="de-DE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1E078A-4354-184D-8CD7-85764DA3259D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1544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1E078A-4354-184D-8CD7-85764DA3259D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1544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1E078A-4354-184D-8CD7-85764DA3259D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1544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1E078A-4354-184D-8CD7-85764DA3259D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1544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1E078A-4354-184D-8CD7-85764DA3259D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1544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1E078A-4354-184D-8CD7-85764DA3259D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1544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1E078A-4354-184D-8CD7-85764DA3259D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1544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1E078A-4354-184D-8CD7-85764DA3259D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1544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1E078A-4354-184D-8CD7-85764DA3259D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1544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WfL_WR_3D_pos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6877050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Menschen_HG_unten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1524000"/>
            <a:ext cx="10688638" cy="39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6" descr="Farbverlauf-0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10830719" cy="6051550"/>
          </a:xfrm>
          <a:prstGeom prst="rect">
            <a:avLst/>
          </a:prstGeom>
        </p:spPr>
      </p:pic>
      <p:pic>
        <p:nvPicPr>
          <p:cNvPr id="7" name="Bild 7" descr="WFL_WR_Skyline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" y="4603750"/>
            <a:ext cx="10830719" cy="144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80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FAB19-46DB-F742-A524-36AE4C34DAF3}" type="slidenum">
              <a:rPr lang="de-DE"/>
              <a:pPr>
                <a:defRPr/>
              </a:pPr>
              <a:t>‹#›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 der Folie</a:t>
            </a:r>
          </a:p>
        </p:txBody>
      </p:sp>
    </p:spTree>
    <p:extLst>
      <p:ext uri="{BB962C8B-B14F-4D97-AF65-F5344CB8AC3E}">
        <p14:creationId xmlns:p14="http://schemas.microsoft.com/office/powerpoint/2010/main" val="93096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24800" y="914400"/>
            <a:ext cx="2595563" cy="4724400"/>
          </a:xfrm>
        </p:spPr>
        <p:txBody>
          <a:bodyPr vert="eaVert"/>
          <a:lstStyle/>
          <a:p>
            <a:r>
              <a:rPr lang="de-A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938" y="914400"/>
            <a:ext cx="7637462" cy="4724400"/>
          </a:xfrm>
        </p:spPr>
        <p:txBody>
          <a:bodyPr vert="eaVert"/>
          <a:lstStyle/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94323-068A-2544-AA46-6D037C26F6EC}" type="slidenum">
              <a:rPr lang="de-DE"/>
              <a:pPr>
                <a:defRPr/>
              </a:pPr>
              <a:t>‹#›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 der Folie</a:t>
            </a:r>
          </a:p>
        </p:txBody>
      </p:sp>
    </p:spTree>
    <p:extLst>
      <p:ext uri="{BB962C8B-B14F-4D97-AF65-F5344CB8AC3E}">
        <p14:creationId xmlns:p14="http://schemas.microsoft.com/office/powerpoint/2010/main" val="962894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0B65C-D188-CE46-877E-2E57DC27AE11}" type="slidenum">
              <a:rPr lang="de-DE"/>
              <a:pPr>
                <a:defRPr/>
              </a:pPr>
              <a:t>‹#›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 der Folie</a:t>
            </a:r>
          </a:p>
        </p:txBody>
      </p:sp>
      <p:pic>
        <p:nvPicPr>
          <p:cNvPr id="9" name="Picture 8" descr="WfLWR_logo-pos_transparent.g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5202" y="51222"/>
            <a:ext cx="1853693" cy="87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62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3860800"/>
            <a:ext cx="9085263" cy="119221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A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2546350"/>
            <a:ext cx="9085263" cy="13144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AT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C3CA-1BBD-7647-8B6C-F322478CFF40}" type="slidenum">
              <a:rPr lang="de-DE"/>
              <a:pPr>
                <a:defRPr/>
              </a:pPr>
              <a:t>‹#›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 der Folie</a:t>
            </a:r>
          </a:p>
        </p:txBody>
      </p:sp>
    </p:spTree>
    <p:extLst>
      <p:ext uri="{BB962C8B-B14F-4D97-AF65-F5344CB8AC3E}">
        <p14:creationId xmlns:p14="http://schemas.microsoft.com/office/powerpoint/2010/main" val="2826947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938" y="2033588"/>
            <a:ext cx="5113337" cy="3605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675" y="2033588"/>
            <a:ext cx="5114925" cy="3605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41C02-B4B0-904F-A7D3-9BB84E724F79}" type="slidenum">
              <a:rPr lang="de-DE"/>
              <a:pPr>
                <a:defRPr/>
              </a:pPr>
              <a:t>‹#›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 der Folie</a:t>
            </a:r>
          </a:p>
        </p:txBody>
      </p:sp>
    </p:spTree>
    <p:extLst>
      <p:ext uri="{BB962C8B-B14F-4D97-AF65-F5344CB8AC3E}">
        <p14:creationId xmlns:p14="http://schemas.microsoft.com/office/powerpoint/2010/main" val="3385774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241300"/>
            <a:ext cx="9618662" cy="1000125"/>
          </a:xfrm>
        </p:spPr>
        <p:txBody>
          <a:bodyPr/>
          <a:lstStyle>
            <a:lvl1pPr>
              <a:defRPr/>
            </a:lvl1pPr>
          </a:lstStyle>
          <a:p>
            <a:r>
              <a:rPr lang="de-A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344613"/>
            <a:ext cx="4722812" cy="560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1905000"/>
            <a:ext cx="4722812" cy="3460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250" y="1344613"/>
            <a:ext cx="4724400" cy="560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250" y="1905000"/>
            <a:ext cx="4724400" cy="3460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553D7-8B10-CD4B-9225-9752E88D7946}" type="slidenum">
              <a:rPr lang="de-DE"/>
              <a:pPr>
                <a:defRPr/>
              </a:pPr>
              <a:t>‹#›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 der Folie</a:t>
            </a:r>
          </a:p>
        </p:txBody>
      </p:sp>
    </p:spTree>
    <p:extLst>
      <p:ext uri="{BB962C8B-B14F-4D97-AF65-F5344CB8AC3E}">
        <p14:creationId xmlns:p14="http://schemas.microsoft.com/office/powerpoint/2010/main" val="2180534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4DB6B-870D-CA4A-9F05-B178B95A4DC9}" type="slidenum">
              <a:rPr lang="de-DE"/>
              <a:pPr>
                <a:defRPr/>
              </a:pPr>
              <a:t>‹#›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 der Folie</a:t>
            </a:r>
          </a:p>
        </p:txBody>
      </p:sp>
    </p:spTree>
    <p:extLst>
      <p:ext uri="{BB962C8B-B14F-4D97-AF65-F5344CB8AC3E}">
        <p14:creationId xmlns:p14="http://schemas.microsoft.com/office/powerpoint/2010/main" val="4011218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45278-CB6D-184E-95F8-E0A3B199205F}" type="slidenum">
              <a:rPr lang="de-DE"/>
              <a:pPr>
                <a:defRPr/>
              </a:pPr>
              <a:t>‹#›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 der Folie</a:t>
            </a:r>
          </a:p>
        </p:txBody>
      </p:sp>
    </p:spTree>
    <p:extLst>
      <p:ext uri="{BB962C8B-B14F-4D97-AF65-F5344CB8AC3E}">
        <p14:creationId xmlns:p14="http://schemas.microsoft.com/office/powerpoint/2010/main" val="2376010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239713"/>
            <a:ext cx="3516312" cy="1017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300" y="239713"/>
            <a:ext cx="5975350" cy="51260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257300"/>
            <a:ext cx="3516312" cy="4108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B9648-1A42-374C-8CC3-DF185FB015CC}" type="slidenum">
              <a:rPr lang="de-DE"/>
              <a:pPr>
                <a:defRPr/>
              </a:pPr>
              <a:t>‹#›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 der Folie</a:t>
            </a:r>
          </a:p>
        </p:txBody>
      </p:sp>
    </p:spTree>
    <p:extLst>
      <p:ext uri="{BB962C8B-B14F-4D97-AF65-F5344CB8AC3E}">
        <p14:creationId xmlns:p14="http://schemas.microsoft.com/office/powerpoint/2010/main" val="291893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4205288"/>
            <a:ext cx="6413500" cy="496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536575"/>
            <a:ext cx="6413500" cy="36052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4702175"/>
            <a:ext cx="6413500" cy="704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AEB5D-AC3E-0A44-B033-C01CE2F46BA2}" type="slidenum">
              <a:rPr lang="de-DE"/>
              <a:pPr>
                <a:defRPr/>
              </a:pPr>
              <a:t>‹#›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 der Folie</a:t>
            </a:r>
          </a:p>
        </p:txBody>
      </p:sp>
    </p:spTree>
    <p:extLst>
      <p:ext uri="{BB962C8B-B14F-4D97-AF65-F5344CB8AC3E}">
        <p14:creationId xmlns:p14="http://schemas.microsoft.com/office/powerpoint/2010/main" val="309346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914400"/>
            <a:ext cx="1036796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938" y="2033588"/>
            <a:ext cx="10380662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5694363"/>
            <a:ext cx="2227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454CE38-2336-5744-88C5-45DB5C7CE6C2}" type="slidenum">
              <a:rPr lang="de-DE"/>
              <a:pPr>
                <a:defRPr/>
              </a:pPr>
              <a:t>‹#›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6525" y="5635625"/>
            <a:ext cx="3352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Titel der Folie</a:t>
            </a:r>
          </a:p>
        </p:txBody>
      </p:sp>
      <p:pic>
        <p:nvPicPr>
          <p:cNvPr id="9" name="Bild 6" descr="Farbverlauf-02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" y="0"/>
            <a:ext cx="10830719" cy="6051550"/>
          </a:xfrm>
          <a:prstGeom prst="rect">
            <a:avLst/>
          </a:prstGeom>
        </p:spPr>
      </p:pic>
      <p:pic>
        <p:nvPicPr>
          <p:cNvPr id="10" name="Bild 7" descr="WFL_WR_Skyline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" y="4603750"/>
            <a:ext cx="10830719" cy="14446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600" b="1">
          <a:solidFill>
            <a:srgbClr val="00173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600" b="1">
          <a:solidFill>
            <a:srgbClr val="00173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600" b="1">
          <a:solidFill>
            <a:srgbClr val="00173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600" b="1">
          <a:solidFill>
            <a:srgbClr val="00173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600" b="1">
          <a:solidFill>
            <a:srgbClr val="00173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3600" b="1">
          <a:solidFill>
            <a:srgbClr val="00173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3600" b="1">
          <a:solidFill>
            <a:srgbClr val="00173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3600" b="1">
          <a:solidFill>
            <a:srgbClr val="00173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3600" b="1">
          <a:solidFill>
            <a:srgbClr val="00173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D0034"/>
        </a:buClr>
        <a:buFont typeface="Wingdings" charset="0"/>
        <a:buBlip>
          <a:blip r:embed="rId15"/>
        </a:buBlip>
        <a:defRPr sz="2800">
          <a:solidFill>
            <a:srgbClr val="00173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D0034"/>
        </a:buClr>
        <a:buFont typeface="Wingdings 2" charset="0"/>
        <a:buBlip>
          <a:blip r:embed="rId16"/>
        </a:buBlip>
        <a:defRPr sz="2400">
          <a:solidFill>
            <a:srgbClr val="00173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D0034"/>
        </a:buClr>
        <a:buFont typeface="Wingdings 2" charset="0"/>
        <a:buBlip>
          <a:blip r:embed="rId17"/>
        </a:buBlip>
        <a:defRPr sz="2000">
          <a:solidFill>
            <a:srgbClr val="00173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D0034"/>
        </a:buClr>
        <a:buBlip>
          <a:blip r:embed="rId18"/>
        </a:buBlip>
        <a:defRPr sz="1600">
          <a:solidFill>
            <a:srgbClr val="00173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D0034"/>
        </a:buClr>
        <a:buBlip>
          <a:blip r:embed="rId19"/>
        </a:buBlip>
        <a:defRPr sz="1200">
          <a:solidFill>
            <a:srgbClr val="00173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D0034"/>
        </a:buClr>
        <a:buBlip>
          <a:blip r:embed="rId19"/>
        </a:buBlip>
        <a:defRPr sz="1200">
          <a:solidFill>
            <a:srgbClr val="00173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D0034"/>
        </a:buClr>
        <a:buBlip>
          <a:blip r:embed="rId19"/>
        </a:buBlip>
        <a:defRPr sz="1200">
          <a:solidFill>
            <a:srgbClr val="00173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D0034"/>
        </a:buClr>
        <a:buBlip>
          <a:blip r:embed="rId19"/>
        </a:buBlip>
        <a:defRPr sz="1200">
          <a:solidFill>
            <a:srgbClr val="00173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D0034"/>
        </a:buClr>
        <a:buBlip>
          <a:blip r:embed="rId19"/>
        </a:buBlip>
        <a:defRPr sz="1200">
          <a:solidFill>
            <a:srgbClr val="00173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 ?><Relationships xmlns="http://schemas.openxmlformats.org/package/2006/relationships"><Relationship Id="rId3" Target="../media/image11.gif" Type="http://schemas.openxmlformats.org/officeDocument/2006/relationships/image"/><Relationship Id="rId7" Target="../media/hdphoto1.wdp" Type="http://schemas.microsoft.com/office/2007/relationships/hdphoto"/><Relationship Id="rId2" Target="../notesSlides/notesSlide7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19.jpeg" Type="http://schemas.openxmlformats.org/officeDocument/2006/relationships/image"/><Relationship Id="rId5" Target="../media/image18.jpeg" Type="http://schemas.openxmlformats.org/officeDocument/2006/relationships/image"/><Relationship Id="rId4" Target="../media/image17.jpeg" Type="http://schemas.openxmlformats.org/officeDocument/2006/relationships/image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studentski.net/novice/uvodni-pripravljalni-tek-z-romanom-kejzarjem.html" TargetMode="External"/><Relationship Id="rId3" Type="http://schemas.openxmlformats.org/officeDocument/2006/relationships/image" Target="../media/image11.gif"/><Relationship Id="rId7" Type="http://schemas.openxmlformats.org/officeDocument/2006/relationships/hyperlink" Target="http://www.ringaraja.net/clanek/tek-z-romanom-kejzarjem_6390.html?pag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d.over.net/clanek/uvodni-pripravljalni-tek-z-romanom-kejzarjem/#.UswcfieVj_A" TargetMode="External"/><Relationship Id="rId5" Type="http://schemas.openxmlformats.org/officeDocument/2006/relationships/hyperlink" Target="http://www.tekac.si/novice/10141/krila_za_zivljenje_uvodni_pripravljalni_tek_z_romanom_kejzarjem.html" TargetMode="External"/><Relationship Id="rId4" Type="http://schemas.openxmlformats.org/officeDocument/2006/relationships/hyperlink" Target="http://www.playboy.si/dogodki/napovednik/wi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ChangeArrowheads="1"/>
          </p:cNvSpPr>
          <p:nvPr/>
        </p:nvSpPr>
        <p:spPr bwMode="auto">
          <a:xfrm>
            <a:off x="5884863" y="5483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</a:pP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08015" y="3832458"/>
            <a:ext cx="6696744" cy="683260"/>
          </a:xfrm>
          <a:prstGeom prst="rect">
            <a:avLst/>
          </a:prstGeom>
        </p:spPr>
        <p:txBody>
          <a:bodyPr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600" b="0" i="0" kern="1200" cap="all" spc="-100" baseline="0">
                <a:solidFill>
                  <a:srgbClr val="FFFFFF"/>
                </a:solidFill>
                <a:latin typeface="Futura Com Bold Condensed"/>
                <a:ea typeface="+mj-ea"/>
                <a:cs typeface="Futura Com Bold Condensed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SLOVENSKI TEK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 –</a:t>
            </a:r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 0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4.</a:t>
            </a:r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 MAJ 20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14</a:t>
            </a:r>
          </a:p>
          <a:p>
            <a:pPr algn="ctr">
              <a:lnSpc>
                <a:spcPct val="100000"/>
              </a:lnSpc>
            </a:pP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6" descr="WfLWR_logo-pos_transparent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8175" y="1635398"/>
            <a:ext cx="3671529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9pPr>
          </a:lstStyle>
          <a:p>
            <a:fld id="{E4F63398-E2CA-4D43-9D58-41721832B1A0}" type="slidenum">
              <a:rPr lang="en-GB" sz="800" b="0">
                <a:solidFill>
                  <a:schemeClr val="bg1"/>
                </a:solidFill>
              </a:rPr>
              <a:pPr/>
              <a:t>10</a:t>
            </a:fld>
            <a:endParaRPr lang="en-GB" sz="800" b="0" dirty="0">
              <a:solidFill>
                <a:schemeClr val="tx1"/>
              </a:solidFill>
            </a:endParaRP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307976" y="1131342"/>
            <a:ext cx="10380662" cy="3605212"/>
          </a:xfrm>
        </p:spPr>
        <p:txBody>
          <a:bodyPr/>
          <a:lstStyle/>
          <a:p>
            <a:pPr marL="0" indent="0">
              <a:buNone/>
            </a:pPr>
            <a:endParaRPr lang="sl-SI" sz="1800" dirty="0">
              <a:latin typeface="Century Gothic" pitchFamily="34" charset="0"/>
            </a:endParaRPr>
          </a:p>
          <a:p>
            <a:pPr marL="0" indent="0">
              <a:buNone/>
            </a:pPr>
            <a:r>
              <a:rPr lang="sl-SI" sz="3200" b="1" dirty="0" smtClean="0">
                <a:latin typeface="Century Gothic" pitchFamily="34" charset="0"/>
              </a:rPr>
              <a:t>                                                                   </a:t>
            </a:r>
            <a:endParaRPr lang="sl-SI" sz="3200" b="1" dirty="0">
              <a:latin typeface="Century Gothic" pitchFamily="34" charset="0"/>
            </a:endParaRPr>
          </a:p>
          <a:p>
            <a:pPr marL="0" indent="0">
              <a:buNone/>
            </a:pPr>
            <a:endParaRPr lang="sl-SI" sz="1800" b="1" dirty="0">
              <a:latin typeface="Century Gothic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StempelGaramond Roman" pitchFamily="2" charset="0"/>
              </a:rPr>
              <a:t/>
            </a:r>
            <a:br>
              <a:rPr lang="en-US" sz="1800" dirty="0">
                <a:latin typeface="StempelGaramond Roman" pitchFamily="2" charset="0"/>
              </a:rPr>
            </a:br>
            <a:endParaRPr lang="en-US" sz="1800" dirty="0">
              <a:latin typeface="StempelGaramond Roman" pitchFamily="2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887" y="1059334"/>
            <a:ext cx="7634680" cy="3744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6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9pPr>
          </a:lstStyle>
          <a:p>
            <a:fld id="{E4F63398-E2CA-4D43-9D58-41721832B1A0}" type="slidenum">
              <a:rPr lang="en-GB" sz="800" b="0">
                <a:solidFill>
                  <a:schemeClr val="bg1"/>
                </a:solidFill>
              </a:rPr>
              <a:pPr/>
              <a:t>2</a:t>
            </a:fld>
            <a:endParaRPr lang="en-GB" sz="800" b="0" dirty="0">
              <a:solidFill>
                <a:schemeClr val="tx1"/>
              </a:solidFill>
            </a:endParaRPr>
          </a:p>
        </p:txBody>
      </p:sp>
      <p:pic>
        <p:nvPicPr>
          <p:cNvPr id="7" name="Picture 6" descr="header.gif"/>
          <p:cNvPicPr>
            <a:picLocks noChangeAspect="1"/>
          </p:cNvPicPr>
          <p:nvPr/>
        </p:nvPicPr>
        <p:blipFill>
          <a:blip r:embed="rId3">
            <a:alphaModFix amt="9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585" y="-20786"/>
            <a:ext cx="7807176" cy="10414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7735" y="232058"/>
            <a:ext cx="4968551" cy="683260"/>
          </a:xfrm>
          <a:prstGeom prst="rect">
            <a:avLst/>
          </a:prstGeom>
        </p:spPr>
        <p:txBody>
          <a:bodyPr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600" b="0" i="0" kern="1200" cap="all" spc="-100" baseline="0">
                <a:solidFill>
                  <a:srgbClr val="FFFFFF"/>
                </a:solidFill>
                <a:latin typeface="Futura Com Bold Condensed"/>
                <a:ea typeface="+mj-ea"/>
                <a:cs typeface="Futura Com Bold Condensed"/>
              </a:defRPr>
            </a:lvl1pPr>
          </a:lstStyle>
          <a:p>
            <a:pPr algn="l"/>
            <a:r>
              <a:rPr lang="tr-TR" sz="2400" b="1" dirty="0" smtClean="0">
                <a:latin typeface="Century Gothic" pitchFamily="34" charset="0"/>
              </a:rPr>
              <a:t>W</a:t>
            </a:r>
            <a:r>
              <a:rPr lang="sl-SI" sz="2400" b="1" dirty="0" smtClean="0">
                <a:latin typeface="Century Gothic" pitchFamily="34" charset="0"/>
              </a:rPr>
              <a:t>INGS FOR LIFE fundacija</a:t>
            </a:r>
            <a:endParaRPr lang="en-GB" sz="2400" b="1" dirty="0">
              <a:latin typeface="Century Gothic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735" y="1419374"/>
            <a:ext cx="10380662" cy="360521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1800" dirty="0">
                <a:latin typeface="Century Gothic" pitchFamily="34" charset="0"/>
              </a:rPr>
              <a:t>Neprofitna organizacija “Wings for Life – Spinal Cord Research Foundation</a:t>
            </a:r>
            <a:r>
              <a:rPr lang="en-US" sz="1800" dirty="0" smtClean="0">
                <a:latin typeface="Century Gothic" pitchFamily="34" charset="0"/>
              </a:rPr>
              <a:t>”</a:t>
            </a:r>
            <a:r>
              <a:rPr lang="sl-SI" sz="1800" dirty="0" smtClean="0">
                <a:latin typeface="Century Gothic" pitchFamily="34" charset="0"/>
              </a:rPr>
              <a:t> </a:t>
            </a:r>
            <a:r>
              <a:rPr lang="en-US" sz="1800" dirty="0" smtClean="0">
                <a:latin typeface="Century Gothic" pitchFamily="34" charset="0"/>
              </a:rPr>
              <a:t>je </a:t>
            </a:r>
            <a:r>
              <a:rPr lang="en-US" sz="1800" dirty="0">
                <a:latin typeface="Century Gothic" pitchFamily="34" charset="0"/>
              </a:rPr>
              <a:t>bila ustanovljena leta 2005. </a:t>
            </a:r>
            <a:endParaRPr lang="sl-SI" sz="1800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sl-SI" sz="1800" dirty="0">
              <a:latin typeface="Century Gothic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latin typeface="Century Gothic" pitchFamily="34" charset="0"/>
              </a:rPr>
              <a:t>Glavni </a:t>
            </a:r>
            <a:r>
              <a:rPr lang="en-US" sz="1800" dirty="0">
                <a:latin typeface="Century Gothic" pitchFamily="34" charset="0"/>
              </a:rPr>
              <a:t>namen fundacije je odkriti zdravilo za </a:t>
            </a:r>
            <a:r>
              <a:rPr lang="en-US" sz="1800" dirty="0" smtClean="0">
                <a:latin typeface="Century Gothic" pitchFamily="34" charset="0"/>
              </a:rPr>
              <a:t>po</a:t>
            </a:r>
            <a:r>
              <a:rPr lang="sl-SI" sz="1800" dirty="0" smtClean="0">
                <a:latin typeface="Century Gothic" pitchFamily="34" charset="0"/>
              </a:rPr>
              <a:t>š</a:t>
            </a:r>
            <a:r>
              <a:rPr lang="en-US" sz="1800" dirty="0" smtClean="0">
                <a:latin typeface="Century Gothic" pitchFamily="34" charset="0"/>
              </a:rPr>
              <a:t>kodbe hrbtenja</a:t>
            </a:r>
            <a:r>
              <a:rPr lang="sl-SI" sz="1800" dirty="0" smtClean="0">
                <a:latin typeface="Century Gothic" pitchFamily="34" charset="0"/>
              </a:rPr>
              <a:t>č</a:t>
            </a:r>
            <a:r>
              <a:rPr lang="en-US" sz="1800" dirty="0" smtClean="0">
                <a:latin typeface="Century Gothic" pitchFamily="34" charset="0"/>
              </a:rPr>
              <a:t>e</a:t>
            </a:r>
            <a:r>
              <a:rPr lang="en-US" sz="1800" dirty="0">
                <a:latin typeface="Century Gothic" pitchFamily="34" charset="0"/>
              </a:rPr>
              <a:t>, zato je ena izmed njenih </a:t>
            </a:r>
            <a:r>
              <a:rPr lang="en-US" sz="1800" dirty="0" smtClean="0">
                <a:latin typeface="Century Gothic" pitchFamily="34" charset="0"/>
              </a:rPr>
              <a:t>klju</a:t>
            </a:r>
            <a:r>
              <a:rPr lang="sl-SI" sz="1800" dirty="0" smtClean="0">
                <a:latin typeface="Century Gothic" pitchFamily="34" charset="0"/>
              </a:rPr>
              <a:t>č</a:t>
            </a:r>
            <a:r>
              <a:rPr lang="en-US" sz="1800" dirty="0" smtClean="0">
                <a:latin typeface="Century Gothic" pitchFamily="34" charset="0"/>
              </a:rPr>
              <a:t>nih </a:t>
            </a:r>
            <a:r>
              <a:rPr lang="en-US" sz="1800" dirty="0">
                <a:latin typeface="Century Gothic" pitchFamily="34" charset="0"/>
              </a:rPr>
              <a:t>nalog financiranje raziskovalnega dela na </a:t>
            </a:r>
            <a:r>
              <a:rPr lang="en-US" sz="1800" dirty="0" smtClean="0">
                <a:latin typeface="Century Gothic" pitchFamily="34" charset="0"/>
              </a:rPr>
              <a:t>podro</a:t>
            </a:r>
            <a:r>
              <a:rPr lang="sl-SI" sz="1800" dirty="0" smtClean="0">
                <a:latin typeface="Century Gothic" pitchFamily="34" charset="0"/>
              </a:rPr>
              <a:t>č</a:t>
            </a:r>
            <a:r>
              <a:rPr lang="en-US" sz="1800" dirty="0" smtClean="0">
                <a:latin typeface="Century Gothic" pitchFamily="34" charset="0"/>
              </a:rPr>
              <a:t>ju </a:t>
            </a:r>
            <a:r>
              <a:rPr lang="en-US" sz="1800" dirty="0">
                <a:latin typeface="Century Gothic" pitchFamily="34" charset="0"/>
              </a:rPr>
              <a:t>odkrivanja zdravila za poskodbe </a:t>
            </a:r>
            <a:r>
              <a:rPr lang="en-US" sz="1800" dirty="0" smtClean="0">
                <a:latin typeface="Century Gothic" pitchFamily="34" charset="0"/>
              </a:rPr>
              <a:t>hrbtenja</a:t>
            </a:r>
            <a:r>
              <a:rPr lang="sl-SI" sz="1800" dirty="0" smtClean="0">
                <a:latin typeface="Century Gothic" pitchFamily="34" charset="0"/>
              </a:rPr>
              <a:t>č</a:t>
            </a:r>
            <a:r>
              <a:rPr lang="en-US" sz="1800" dirty="0" smtClean="0">
                <a:latin typeface="Century Gothic" pitchFamily="34" charset="0"/>
              </a:rPr>
              <a:t>e</a:t>
            </a:r>
            <a:r>
              <a:rPr lang="en-US" sz="1800" dirty="0">
                <a:latin typeface="Century Gothic" pitchFamily="34" charset="0"/>
              </a:rPr>
              <a:t>. Vsako leto </a:t>
            </a:r>
            <a:r>
              <a:rPr lang="en-US" sz="1800" dirty="0" smtClean="0">
                <a:latin typeface="Century Gothic" pitchFamily="34" charset="0"/>
              </a:rPr>
              <a:t>namre</a:t>
            </a:r>
            <a:r>
              <a:rPr lang="sl-SI" sz="1800" dirty="0" smtClean="0">
                <a:latin typeface="Century Gothic" pitchFamily="34" charset="0"/>
              </a:rPr>
              <a:t>č</a:t>
            </a:r>
            <a:r>
              <a:rPr lang="en-US" sz="1800" dirty="0" smtClean="0">
                <a:latin typeface="Century Gothic" pitchFamily="34" charset="0"/>
              </a:rPr>
              <a:t> </a:t>
            </a:r>
            <a:r>
              <a:rPr lang="en-US" sz="1800" dirty="0">
                <a:latin typeface="Century Gothic" pitchFamily="34" charset="0"/>
              </a:rPr>
              <a:t>130.000 ljudi utrpi </a:t>
            </a:r>
            <a:r>
              <a:rPr lang="en-US" sz="1800" dirty="0" smtClean="0">
                <a:latin typeface="Century Gothic" pitchFamily="34" charset="0"/>
              </a:rPr>
              <a:t>po</a:t>
            </a:r>
            <a:r>
              <a:rPr lang="sl-SI" sz="1800" dirty="0" smtClean="0">
                <a:latin typeface="Century Gothic" pitchFamily="34" charset="0"/>
              </a:rPr>
              <a:t>š</a:t>
            </a:r>
            <a:r>
              <a:rPr lang="en-US" sz="1800" dirty="0" smtClean="0">
                <a:latin typeface="Century Gothic" pitchFamily="34" charset="0"/>
              </a:rPr>
              <a:t>kodbo hrbtenja</a:t>
            </a:r>
            <a:r>
              <a:rPr lang="sl-SI" sz="1800" dirty="0" smtClean="0">
                <a:latin typeface="Century Gothic" pitchFamily="34" charset="0"/>
              </a:rPr>
              <a:t>č</a:t>
            </a:r>
            <a:r>
              <a:rPr lang="en-US" sz="1800" dirty="0" smtClean="0">
                <a:latin typeface="Century Gothic" pitchFamily="34" charset="0"/>
              </a:rPr>
              <a:t>e</a:t>
            </a:r>
            <a:r>
              <a:rPr lang="en-US" sz="1800" dirty="0">
                <a:latin typeface="Century Gothic" pitchFamily="34" charset="0"/>
              </a:rPr>
              <a:t>, ki ji sledi paraliza</a:t>
            </a:r>
            <a:r>
              <a:rPr lang="en-US" sz="1800" dirty="0" smtClean="0">
                <a:latin typeface="Century Gothic" pitchFamily="34" charset="0"/>
              </a:rPr>
              <a:t>.</a:t>
            </a:r>
            <a:endParaRPr lang="sl-SI" sz="18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v"/>
            </a:pPr>
            <a:endParaRPr lang="sl-SI" sz="1800" dirty="0">
              <a:latin typeface="Century Gothic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sl-SI" sz="1800" dirty="0" smtClean="0">
                <a:latin typeface="Century Gothic" pitchFamily="34" charset="0"/>
              </a:rPr>
              <a:t>Blagovna znamka Red Bull že vse od ustanovitve fundacije Wings for Life pokriva njene administrativne stroške.</a:t>
            </a:r>
            <a:r>
              <a:rPr lang="en-US" sz="1800" dirty="0">
                <a:latin typeface="StempelGaramond Roman" pitchFamily="2" charset="0"/>
              </a:rPr>
              <a:t/>
            </a:r>
            <a:br>
              <a:rPr lang="en-US" sz="1800" dirty="0">
                <a:latin typeface="StempelGaramond Roman" pitchFamily="2" charset="0"/>
              </a:rPr>
            </a:br>
            <a:endParaRPr lang="en-US" sz="1800" dirty="0">
              <a:latin typeface="StempelGaramond Rom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16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9pPr>
          </a:lstStyle>
          <a:p>
            <a:fld id="{E4F63398-E2CA-4D43-9D58-41721832B1A0}" type="slidenum">
              <a:rPr lang="en-GB" sz="800" b="0">
                <a:solidFill>
                  <a:schemeClr val="bg1"/>
                </a:solidFill>
              </a:rPr>
              <a:pPr/>
              <a:t>3</a:t>
            </a:fld>
            <a:endParaRPr lang="en-GB" sz="800" b="0" dirty="0">
              <a:solidFill>
                <a:schemeClr val="tx1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769" y="1455378"/>
            <a:ext cx="9711539" cy="3096344"/>
          </a:xfrm>
          <a:solidFill>
            <a:srgbClr val="FFFFFF">
              <a:alpha val="55000"/>
            </a:srgbClr>
          </a:solidFill>
        </p:spPr>
        <p:txBody>
          <a:bodyPr/>
          <a:lstStyle/>
          <a:p>
            <a:pPr marL="179100" indent="0" eaLnBrk="1" hangingPunct="1">
              <a:buClrTx/>
              <a:buNone/>
            </a:pPr>
            <a:r>
              <a:rPr lang="sl-SI" sz="1600" b="1" dirty="0" smtClean="0">
                <a:latin typeface="Century Gothic" pitchFamily="34" charset="0"/>
                <a:cs typeface="Futura Com Book"/>
              </a:rPr>
              <a:t>Kaj</a:t>
            </a:r>
            <a:r>
              <a:rPr lang="en-US" sz="1600" b="1" dirty="0" smtClean="0">
                <a:latin typeface="Century Gothic" pitchFamily="34" charset="0"/>
                <a:cs typeface="Futura Com Book"/>
              </a:rPr>
              <a:t>?</a:t>
            </a:r>
            <a:r>
              <a:rPr lang="en-US" sz="1600" dirty="0" smtClean="0">
                <a:latin typeface="Century Gothic" pitchFamily="34" charset="0"/>
                <a:cs typeface="Futura Com Book"/>
              </a:rPr>
              <a:t> </a:t>
            </a:r>
            <a:r>
              <a:rPr lang="sl-SI" sz="1600" dirty="0" smtClean="0">
                <a:latin typeface="Century Gothic" pitchFamily="34" charset="0"/>
                <a:cs typeface="Futura Com Book"/>
              </a:rPr>
              <a:t>Eno največjih globalnih tekaških tekmovanj do zdaj– Wings for Life Wolrd Run.</a:t>
            </a:r>
            <a:endParaRPr lang="en-US" sz="1600" dirty="0" smtClean="0">
              <a:latin typeface="Century Gothic" pitchFamily="34" charset="0"/>
              <a:cs typeface="Futura Com Book"/>
            </a:endParaRPr>
          </a:p>
          <a:p>
            <a:pPr marL="179100" indent="0" eaLnBrk="1" hangingPunct="1">
              <a:buClrTx/>
              <a:buNone/>
            </a:pPr>
            <a:r>
              <a:rPr lang="en-US" sz="1600" dirty="0" smtClean="0">
                <a:latin typeface="Century Gothic" pitchFamily="34" charset="0"/>
                <a:cs typeface="Futura Com Book"/>
              </a:rPr>
              <a:t>	</a:t>
            </a:r>
          </a:p>
          <a:p>
            <a:pPr marL="179100" indent="0" eaLnBrk="1" hangingPunct="1">
              <a:buClrTx/>
              <a:buNone/>
            </a:pPr>
            <a:r>
              <a:rPr lang="sl-SI" sz="1600" b="1" dirty="0" smtClean="0">
                <a:latin typeface="Century Gothic" pitchFamily="34" charset="0"/>
                <a:cs typeface="Futura Com Book"/>
              </a:rPr>
              <a:t>Kje</a:t>
            </a:r>
            <a:r>
              <a:rPr lang="en-US" sz="1600" b="1" dirty="0" smtClean="0">
                <a:latin typeface="Century Gothic" pitchFamily="34" charset="0"/>
                <a:cs typeface="Futura Com Book"/>
              </a:rPr>
              <a:t>? </a:t>
            </a:r>
            <a:r>
              <a:rPr lang="sl-SI" sz="1600" dirty="0" smtClean="0">
                <a:latin typeface="Century Gothic" pitchFamily="34" charset="0"/>
                <a:cs typeface="Futura Com Book"/>
              </a:rPr>
              <a:t>5 kontinentov, 40 držav , med njimi tudi Slovenija. </a:t>
            </a:r>
            <a:endParaRPr lang="tr-TR" sz="1600" dirty="0">
              <a:latin typeface="Century Gothic" pitchFamily="34" charset="0"/>
              <a:cs typeface="Futura Com Book"/>
            </a:endParaRPr>
          </a:p>
          <a:p>
            <a:pPr marL="179100" indent="0" eaLnBrk="1" hangingPunct="1">
              <a:buClrTx/>
              <a:buNone/>
            </a:pPr>
            <a:endParaRPr lang="en-US" sz="1600" dirty="0">
              <a:latin typeface="Futura Com Book"/>
              <a:cs typeface="Futura Com Book"/>
            </a:endParaRPr>
          </a:p>
          <a:p>
            <a:pPr marL="179100" indent="0" eaLnBrk="1" hangingPunct="1">
              <a:buClrTx/>
              <a:buNone/>
            </a:pPr>
            <a:r>
              <a:rPr lang="sl-SI" sz="1600" b="1" dirty="0" smtClean="0">
                <a:latin typeface="Century Gothic" pitchFamily="34" charset="0"/>
                <a:cs typeface="Futura Com Book"/>
              </a:rPr>
              <a:t>Kdaj</a:t>
            </a:r>
            <a:r>
              <a:rPr lang="en-US" sz="1600" b="1" dirty="0" smtClean="0">
                <a:latin typeface="Century Gothic" pitchFamily="34" charset="0"/>
                <a:cs typeface="Futura Com Book"/>
              </a:rPr>
              <a:t>? </a:t>
            </a:r>
            <a:r>
              <a:rPr lang="sl-SI" sz="1600" dirty="0" smtClean="0">
                <a:latin typeface="Century Gothic" pitchFamily="34" charset="0"/>
                <a:cs typeface="Futura Com Book"/>
              </a:rPr>
              <a:t>4. maj 2014, ob istem času po celem svetu.</a:t>
            </a:r>
            <a:endParaRPr lang="tr-TR" sz="1600" dirty="0" smtClean="0">
              <a:latin typeface="Century Gothic" pitchFamily="34" charset="0"/>
              <a:cs typeface="Futura Com Book"/>
            </a:endParaRPr>
          </a:p>
          <a:p>
            <a:pPr marL="179100" indent="0" eaLnBrk="1" hangingPunct="1">
              <a:buClrTx/>
              <a:buNone/>
            </a:pPr>
            <a:r>
              <a:rPr lang="tr-TR" sz="1600" dirty="0" smtClean="0">
                <a:latin typeface="Futura Com Book"/>
                <a:cs typeface="Futura Com Book"/>
              </a:rPr>
              <a:t> </a:t>
            </a:r>
            <a:endParaRPr lang="tr-TR" sz="1600" dirty="0">
              <a:latin typeface="Futura Com Book"/>
              <a:cs typeface="Futura Com Book"/>
            </a:endParaRPr>
          </a:p>
          <a:p>
            <a:pPr marL="179100" indent="0" eaLnBrk="1" hangingPunct="1">
              <a:buClrTx/>
              <a:buNone/>
            </a:pPr>
            <a:r>
              <a:rPr lang="sl-SI" sz="1600" b="1" dirty="0" smtClean="0">
                <a:latin typeface="Century Gothic" pitchFamily="34" charset="0"/>
                <a:cs typeface="Futura Com Book"/>
              </a:rPr>
              <a:t>Zakaj</a:t>
            </a:r>
            <a:r>
              <a:rPr lang="en-US" sz="1600" b="1" dirty="0" smtClean="0">
                <a:latin typeface="Century Gothic" pitchFamily="34" charset="0"/>
                <a:cs typeface="Futura Com Book"/>
              </a:rPr>
              <a:t>? </a:t>
            </a:r>
            <a:r>
              <a:rPr lang="sl-SI" sz="1600" dirty="0" smtClean="0">
                <a:latin typeface="Century Gothic" pitchFamily="34" charset="0"/>
                <a:cs typeface="Futura Com Book"/>
              </a:rPr>
              <a:t>Sponzorska sredstva  v celoti in izključno namenjena  za odkrivanje zdravila za poškodbe hrbtenjače</a:t>
            </a:r>
            <a:r>
              <a:rPr lang="tr-TR" sz="1600" dirty="0" smtClean="0">
                <a:latin typeface="Futura Com Book"/>
                <a:cs typeface="Futura Com Book"/>
              </a:rPr>
              <a:t>)</a:t>
            </a:r>
            <a:endParaRPr lang="sl-SI" sz="1600" dirty="0" smtClean="0">
              <a:latin typeface="Futura Com Book"/>
              <a:cs typeface="Futura Com Book"/>
            </a:endParaRPr>
          </a:p>
          <a:p>
            <a:pPr marL="179100" indent="0" eaLnBrk="1" hangingPunct="1">
              <a:buClrTx/>
              <a:buNone/>
            </a:pPr>
            <a:endParaRPr lang="sl-SI" sz="1600" dirty="0">
              <a:latin typeface="Futura Com Book"/>
              <a:cs typeface="Futura Com Book"/>
            </a:endParaRPr>
          </a:p>
          <a:p>
            <a:pPr marL="179100" indent="0" eaLnBrk="1" hangingPunct="1">
              <a:buClrTx/>
              <a:buNone/>
            </a:pPr>
            <a:r>
              <a:rPr lang="sl-SI" sz="1600" b="1" dirty="0" smtClean="0">
                <a:latin typeface="Century Gothic" pitchFamily="34" charset="0"/>
                <a:cs typeface="Futura Com Book"/>
              </a:rPr>
              <a:t>Kako? </a:t>
            </a:r>
            <a:r>
              <a:rPr lang="en-US" sz="1600" dirty="0">
                <a:latin typeface="Century Gothic" pitchFamily="34" charset="0"/>
              </a:rPr>
              <a:t>Ciljna </a:t>
            </a:r>
            <a:r>
              <a:rPr lang="sl-SI" sz="1600" dirty="0" smtClean="0">
                <a:latin typeface="Century Gothic" pitchFamily="34" charset="0"/>
              </a:rPr>
              <a:t>č</a:t>
            </a:r>
            <a:r>
              <a:rPr lang="en-US" sz="1600" dirty="0" smtClean="0">
                <a:latin typeface="Century Gothic" pitchFamily="34" charset="0"/>
              </a:rPr>
              <a:t>rta </a:t>
            </a:r>
            <a:r>
              <a:rPr lang="en-US" sz="1600" dirty="0">
                <a:latin typeface="Century Gothic" pitchFamily="34" charset="0"/>
              </a:rPr>
              <a:t>teka ne bo </a:t>
            </a:r>
            <a:r>
              <a:rPr lang="en-US" sz="1600" dirty="0" smtClean="0">
                <a:latin typeface="Century Gothic" pitchFamily="34" charset="0"/>
              </a:rPr>
              <a:t>stati</a:t>
            </a:r>
            <a:r>
              <a:rPr lang="sl-SI" sz="1600" dirty="0" smtClean="0">
                <a:latin typeface="Century Gothic" pitchFamily="34" charset="0"/>
              </a:rPr>
              <a:t>č</a:t>
            </a:r>
            <a:r>
              <a:rPr lang="en-US" sz="1600" dirty="0" smtClean="0">
                <a:latin typeface="Century Gothic" pitchFamily="34" charset="0"/>
              </a:rPr>
              <a:t>na</a:t>
            </a:r>
            <a:r>
              <a:rPr lang="en-US" sz="1600" dirty="0">
                <a:latin typeface="Century Gothic" pitchFamily="34" charset="0"/>
              </a:rPr>
              <a:t>, </a:t>
            </a:r>
            <a:r>
              <a:rPr lang="en-US" sz="1600" dirty="0" smtClean="0">
                <a:latin typeface="Century Gothic" pitchFamily="34" charset="0"/>
              </a:rPr>
              <a:t>temve</a:t>
            </a:r>
            <a:r>
              <a:rPr lang="sl-SI" sz="1600" dirty="0" smtClean="0">
                <a:latin typeface="Century Gothic" pitchFamily="34" charset="0"/>
              </a:rPr>
              <a:t>č</a:t>
            </a:r>
            <a:r>
              <a:rPr lang="en-US" sz="1600" dirty="0" smtClean="0">
                <a:latin typeface="Century Gothic" pitchFamily="34" charset="0"/>
              </a:rPr>
              <a:t> </a:t>
            </a:r>
            <a:r>
              <a:rPr lang="en-US" sz="1600" dirty="0">
                <a:latin typeface="Century Gothic" pitchFamily="34" charset="0"/>
              </a:rPr>
              <a:t>bo lovila tekmovalce z zasledovalnim vozilom. Tako bo zmagal tisti, ki bo pretekel najdlje. V Sloveniji bo trasa teka </a:t>
            </a:r>
            <a:r>
              <a:rPr lang="en-US" sz="1600" dirty="0" smtClean="0">
                <a:latin typeface="Century Gothic" pitchFamily="34" charset="0"/>
              </a:rPr>
              <a:t>Ljubljana-Dom</a:t>
            </a:r>
            <a:r>
              <a:rPr lang="sl-SI" sz="1600" dirty="0" smtClean="0">
                <a:latin typeface="Century Gothic" pitchFamily="34" charset="0"/>
              </a:rPr>
              <a:t>ž</a:t>
            </a:r>
            <a:r>
              <a:rPr lang="en-US" sz="1600" dirty="0" smtClean="0">
                <a:latin typeface="Century Gothic" pitchFamily="34" charset="0"/>
              </a:rPr>
              <a:t>ale-Kamnik-Komenda-Kranj-Medvode-Ljubljana</a:t>
            </a:r>
            <a:r>
              <a:rPr lang="en-US" sz="1600" dirty="0">
                <a:latin typeface="Century Gothic" pitchFamily="34" charset="0"/>
              </a:rPr>
              <a:t>.</a:t>
            </a:r>
            <a:endParaRPr lang="en-US" sz="1600" b="1" dirty="0">
              <a:latin typeface="Century Gothic" pitchFamily="34" charset="0"/>
              <a:cs typeface="Futura Com Book"/>
            </a:endParaRPr>
          </a:p>
        </p:txBody>
      </p:sp>
      <p:pic>
        <p:nvPicPr>
          <p:cNvPr id="7" name="Picture 6" descr="header.gif"/>
          <p:cNvPicPr>
            <a:picLocks noChangeAspect="1"/>
          </p:cNvPicPr>
          <p:nvPr/>
        </p:nvPicPr>
        <p:blipFill>
          <a:blip r:embed="rId3">
            <a:alphaModFix amt="9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585" y="-20786"/>
            <a:ext cx="7663160" cy="10414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14584" y="123230"/>
            <a:ext cx="5070871" cy="864096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600" b="0" i="0" kern="1200" cap="all" spc="-100" baseline="0">
                <a:solidFill>
                  <a:srgbClr val="FFFFFF"/>
                </a:solidFill>
                <a:latin typeface="Futura Com Bold Condensed"/>
                <a:ea typeface="+mj-ea"/>
                <a:cs typeface="Futura Com Bold Condensed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tr-TR" sz="2400" b="1" dirty="0" smtClean="0">
                <a:latin typeface="Century Gothic" pitchFamily="34" charset="0"/>
              </a:rPr>
              <a:t>WINGS FOR LIFE WORLD RUN</a:t>
            </a:r>
            <a:endParaRPr lang="en-GB" sz="2400" b="1" dirty="0">
              <a:latin typeface="Century Gothic" pitchFamily="34" charset="0"/>
            </a:endParaRPr>
          </a:p>
        </p:txBody>
      </p:sp>
      <p:pic>
        <p:nvPicPr>
          <p:cNvPr id="13" name="Picture 36" descr="check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743" y="3003550"/>
            <a:ext cx="2540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ierung 1"/>
          <p:cNvGrpSpPr/>
          <p:nvPr/>
        </p:nvGrpSpPr>
        <p:grpSpPr>
          <a:xfrm>
            <a:off x="807815" y="1423243"/>
            <a:ext cx="290513" cy="284163"/>
            <a:chOff x="807815" y="1635398"/>
            <a:chExt cx="290513" cy="284163"/>
          </a:xfrm>
        </p:grpSpPr>
        <p:sp>
          <p:nvSpPr>
            <p:cNvPr id="9" name="Oval 35"/>
            <p:cNvSpPr>
              <a:spLocks noChangeArrowheads="1"/>
            </p:cNvSpPr>
            <p:nvPr/>
          </p:nvSpPr>
          <p:spPr bwMode="auto">
            <a:xfrm>
              <a:off x="807815" y="1635398"/>
              <a:ext cx="290513" cy="28416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9525" algn="ctr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  <a:extLst/>
          </p:spPr>
          <p:txBody>
            <a:bodyPr lIns="91429" tIns="45715" rIns="91429" bIns="45715" anchor="ctr"/>
            <a:lstStyle/>
            <a:p>
              <a:pPr>
                <a:defRPr/>
              </a:pPr>
              <a:endParaRPr lang="en-US" sz="38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  <a:sym typeface="FuturaEFME-Bold"/>
              </a:endParaRPr>
            </a:p>
          </p:txBody>
        </p:sp>
        <p:pic>
          <p:nvPicPr>
            <p:cNvPr id="17" name="Picture 36" descr="check_whit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815" y="1635398"/>
              <a:ext cx="254000" cy="24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uppierung 20"/>
          <p:cNvGrpSpPr/>
          <p:nvPr/>
        </p:nvGrpSpPr>
        <p:grpSpPr>
          <a:xfrm>
            <a:off x="807815" y="2067446"/>
            <a:ext cx="290513" cy="284163"/>
            <a:chOff x="807815" y="1635398"/>
            <a:chExt cx="290513" cy="284163"/>
          </a:xfrm>
        </p:grpSpPr>
        <p:sp>
          <p:nvSpPr>
            <p:cNvPr id="24" name="Oval 35"/>
            <p:cNvSpPr>
              <a:spLocks noChangeArrowheads="1"/>
            </p:cNvSpPr>
            <p:nvPr/>
          </p:nvSpPr>
          <p:spPr bwMode="auto">
            <a:xfrm>
              <a:off x="807815" y="1635398"/>
              <a:ext cx="290513" cy="28416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9525" algn="ctr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  <a:extLst/>
          </p:spPr>
          <p:txBody>
            <a:bodyPr lIns="91429" tIns="45715" rIns="91429" bIns="45715" anchor="ctr"/>
            <a:lstStyle/>
            <a:p>
              <a:pPr>
                <a:defRPr/>
              </a:pPr>
              <a:endParaRPr lang="en-US" sz="38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  <a:sym typeface="FuturaEFME-Bold"/>
              </a:endParaRPr>
            </a:p>
          </p:txBody>
        </p:sp>
        <p:pic>
          <p:nvPicPr>
            <p:cNvPr id="25" name="Picture 36" descr="check_whit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815" y="1635398"/>
              <a:ext cx="254000" cy="24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uppierung 25"/>
          <p:cNvGrpSpPr/>
          <p:nvPr/>
        </p:nvGrpSpPr>
        <p:grpSpPr>
          <a:xfrm>
            <a:off x="821185" y="2620565"/>
            <a:ext cx="290513" cy="284163"/>
            <a:chOff x="807815" y="1635398"/>
            <a:chExt cx="290513" cy="284163"/>
          </a:xfrm>
        </p:grpSpPr>
        <p:sp>
          <p:nvSpPr>
            <p:cNvPr id="27" name="Oval 35"/>
            <p:cNvSpPr>
              <a:spLocks noChangeArrowheads="1"/>
            </p:cNvSpPr>
            <p:nvPr/>
          </p:nvSpPr>
          <p:spPr bwMode="auto">
            <a:xfrm>
              <a:off x="807815" y="1635398"/>
              <a:ext cx="290513" cy="28416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9525" algn="ctr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  <a:extLst/>
          </p:spPr>
          <p:txBody>
            <a:bodyPr lIns="91429" tIns="45715" rIns="91429" bIns="45715" anchor="ctr"/>
            <a:lstStyle/>
            <a:p>
              <a:pPr>
                <a:defRPr/>
              </a:pPr>
              <a:endParaRPr lang="en-US" sz="38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  <a:sym typeface="FuturaEFME-Bold"/>
              </a:endParaRPr>
            </a:p>
          </p:txBody>
        </p:sp>
        <p:pic>
          <p:nvPicPr>
            <p:cNvPr id="28" name="Picture 36" descr="check_whit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815" y="1635398"/>
              <a:ext cx="254000" cy="24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uppierung 28"/>
          <p:cNvGrpSpPr/>
          <p:nvPr/>
        </p:nvGrpSpPr>
        <p:grpSpPr>
          <a:xfrm>
            <a:off x="807815" y="3223443"/>
            <a:ext cx="290513" cy="284163"/>
            <a:chOff x="807815" y="1635398"/>
            <a:chExt cx="290513" cy="284163"/>
          </a:xfrm>
        </p:grpSpPr>
        <p:sp>
          <p:nvSpPr>
            <p:cNvPr id="30" name="Oval 35"/>
            <p:cNvSpPr>
              <a:spLocks noChangeArrowheads="1"/>
            </p:cNvSpPr>
            <p:nvPr/>
          </p:nvSpPr>
          <p:spPr bwMode="auto">
            <a:xfrm>
              <a:off x="807815" y="1635398"/>
              <a:ext cx="290513" cy="28416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9525" algn="ctr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  <a:extLst/>
          </p:spPr>
          <p:txBody>
            <a:bodyPr lIns="91429" tIns="45715" rIns="91429" bIns="45715" anchor="ctr"/>
            <a:lstStyle/>
            <a:p>
              <a:pPr>
                <a:defRPr/>
              </a:pPr>
              <a:endParaRPr lang="en-US" sz="38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  <a:sym typeface="FuturaEFME-Bold"/>
              </a:endParaRPr>
            </a:p>
          </p:txBody>
        </p:sp>
        <p:pic>
          <p:nvPicPr>
            <p:cNvPr id="31" name="Picture 36" descr="check_whit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815" y="1635398"/>
              <a:ext cx="254000" cy="24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uppierung 31"/>
          <p:cNvGrpSpPr/>
          <p:nvPr/>
        </p:nvGrpSpPr>
        <p:grpSpPr>
          <a:xfrm>
            <a:off x="828230" y="4027413"/>
            <a:ext cx="290513" cy="284163"/>
            <a:chOff x="807815" y="1635398"/>
            <a:chExt cx="290513" cy="284163"/>
          </a:xfrm>
        </p:grpSpPr>
        <p:sp>
          <p:nvSpPr>
            <p:cNvPr id="33" name="Oval 35"/>
            <p:cNvSpPr>
              <a:spLocks noChangeArrowheads="1"/>
            </p:cNvSpPr>
            <p:nvPr/>
          </p:nvSpPr>
          <p:spPr bwMode="auto">
            <a:xfrm>
              <a:off x="807815" y="1635398"/>
              <a:ext cx="290513" cy="28416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9525" algn="ctr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  <a:extLst/>
          </p:spPr>
          <p:txBody>
            <a:bodyPr lIns="91429" tIns="45715" rIns="91429" bIns="45715" anchor="ctr"/>
            <a:lstStyle/>
            <a:p>
              <a:pPr>
                <a:defRPr/>
              </a:pPr>
              <a:endParaRPr lang="en-US" sz="38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  <a:sym typeface="FuturaEFME-Bold"/>
              </a:endParaRPr>
            </a:p>
          </p:txBody>
        </p:sp>
        <p:pic>
          <p:nvPicPr>
            <p:cNvPr id="34" name="Picture 36" descr="check_whit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815" y="1635398"/>
              <a:ext cx="254000" cy="24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652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9pPr>
          </a:lstStyle>
          <a:p>
            <a:fld id="{E4F63398-E2CA-4D43-9D58-41721832B1A0}" type="slidenum">
              <a:rPr lang="en-GB" sz="800" b="0">
                <a:solidFill>
                  <a:schemeClr val="bg1"/>
                </a:solidFill>
              </a:rPr>
              <a:pPr/>
              <a:t>4</a:t>
            </a:fld>
            <a:endParaRPr lang="en-GB" sz="800" b="0" dirty="0">
              <a:solidFill>
                <a:schemeClr val="tx1"/>
              </a:solidFill>
            </a:endParaRPr>
          </a:p>
        </p:txBody>
      </p:sp>
      <p:pic>
        <p:nvPicPr>
          <p:cNvPr id="7" name="Picture 6" descr="header.gif"/>
          <p:cNvPicPr>
            <a:picLocks noChangeAspect="1"/>
          </p:cNvPicPr>
          <p:nvPr/>
        </p:nvPicPr>
        <p:blipFill>
          <a:blip r:embed="rId3">
            <a:alphaModFix amt="9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585" y="-20786"/>
            <a:ext cx="6367016" cy="10414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7735" y="232058"/>
            <a:ext cx="4968551" cy="683260"/>
          </a:xfrm>
          <a:prstGeom prst="rect">
            <a:avLst/>
          </a:prstGeom>
        </p:spPr>
        <p:txBody>
          <a:bodyPr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600" b="0" i="0" kern="1200" cap="all" spc="-100" baseline="0">
                <a:solidFill>
                  <a:srgbClr val="FFFFFF"/>
                </a:solidFill>
                <a:latin typeface="Futura Com Bold Condensed"/>
                <a:ea typeface="+mj-ea"/>
                <a:cs typeface="Futura Com Bold Condensed"/>
              </a:defRPr>
            </a:lvl1pPr>
          </a:lstStyle>
          <a:p>
            <a:pPr algn="l"/>
            <a:r>
              <a:rPr lang="sl-SI" sz="2400" b="1" dirty="0" smtClean="0">
                <a:latin typeface="Century Gothic" pitchFamily="34" charset="0"/>
              </a:rPr>
              <a:t>Wings for life world run</a:t>
            </a:r>
            <a:endParaRPr lang="en-GB" sz="2400" b="1" dirty="0">
              <a:latin typeface="Century Gothic" pitchFamily="34" charset="0"/>
            </a:endParaRPr>
          </a:p>
        </p:txBody>
      </p:sp>
      <p:sp>
        <p:nvSpPr>
          <p:cNvPr id="15" name="Content Placeholder 1"/>
          <p:cNvSpPr>
            <a:spLocks noGrp="1"/>
          </p:cNvSpPr>
          <p:nvPr>
            <p:ph idx="1"/>
          </p:nvPr>
        </p:nvSpPr>
        <p:spPr>
          <a:xfrm>
            <a:off x="87735" y="1419374"/>
            <a:ext cx="10380662" cy="360521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l-SI" sz="1800" dirty="0" smtClean="0">
                <a:latin typeface="Century Gothic" pitchFamily="34" charset="0"/>
              </a:rPr>
              <a:t>Blagovna znamka Red Bull že vse od ustanovitve fundacije Wings for Life pokriva njene administrativne stroške.</a:t>
            </a:r>
          </a:p>
          <a:p>
            <a:pPr marL="0" indent="0">
              <a:buNone/>
            </a:pPr>
            <a:endParaRPr lang="sl-SI" sz="1800" dirty="0">
              <a:latin typeface="Century Gothic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sl-SI" sz="1800" dirty="0" smtClean="0">
                <a:latin typeface="Century Gothic" pitchFamily="34" charset="0"/>
              </a:rPr>
              <a:t>Prav tako bo Red Bull pokril vse organizacijske stroške prireditve Wings for Life Wolrd Run.</a:t>
            </a:r>
          </a:p>
          <a:p>
            <a:pPr>
              <a:buFont typeface="Wingdings" pitchFamily="2" charset="2"/>
              <a:buChar char="v"/>
            </a:pPr>
            <a:endParaRPr lang="sl-SI" sz="1800" dirty="0">
              <a:latin typeface="Century Gothic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sl-SI" sz="1800" dirty="0" smtClean="0">
                <a:latin typeface="Century Gothic" pitchFamily="34" charset="0"/>
              </a:rPr>
              <a:t>Vsak partnerski prispevek je tako namenjen zbiranju sredstev fundacije, ki zneske v 100% vrednosti nameni za raziskave pri iskanju zdravila za posškodbe hrbtenjače.</a:t>
            </a:r>
          </a:p>
          <a:p>
            <a:pPr>
              <a:buFont typeface="Wingdings" pitchFamily="2" charset="2"/>
              <a:buChar char="v"/>
            </a:pPr>
            <a:endParaRPr lang="sl-SI" sz="1800" dirty="0">
              <a:latin typeface="Century Gothic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sl-SI" sz="1800" b="1" dirty="0" smtClean="0">
                <a:latin typeface="Century Gothic" pitchFamily="34" charset="0"/>
              </a:rPr>
              <a:t>Postanite del globalne kampanije in prispevajte svoj delež za to, da bodo poškodbe hrbtenjače postale ozdravljive!</a:t>
            </a:r>
          </a:p>
          <a:p>
            <a:pPr marL="0" indent="0">
              <a:buNone/>
            </a:pPr>
            <a:endParaRPr lang="sl-SI" sz="1800" b="1" dirty="0">
              <a:latin typeface="Century Gothic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StempelGaramond Roman" pitchFamily="2" charset="0"/>
              </a:rPr>
              <a:t/>
            </a:r>
            <a:br>
              <a:rPr lang="en-US" sz="1800" dirty="0">
                <a:latin typeface="StempelGaramond Roman" pitchFamily="2" charset="0"/>
              </a:rPr>
            </a:br>
            <a:endParaRPr lang="en-US" sz="1800" dirty="0">
              <a:latin typeface="StempelGaramond Rom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76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9pPr>
          </a:lstStyle>
          <a:p>
            <a:fld id="{E4F63398-E2CA-4D43-9D58-41721832B1A0}" type="slidenum">
              <a:rPr lang="en-GB" sz="800" b="0">
                <a:solidFill>
                  <a:schemeClr val="bg1"/>
                </a:solidFill>
              </a:rPr>
              <a:pPr/>
              <a:t>5</a:t>
            </a:fld>
            <a:endParaRPr lang="en-GB" sz="800" b="0" dirty="0">
              <a:solidFill>
                <a:schemeClr val="tx1"/>
              </a:solidFill>
            </a:endParaRPr>
          </a:p>
        </p:txBody>
      </p:sp>
      <p:pic>
        <p:nvPicPr>
          <p:cNvPr id="7" name="Picture 6" descr="header.gif"/>
          <p:cNvPicPr>
            <a:picLocks noChangeAspect="1"/>
          </p:cNvPicPr>
          <p:nvPr/>
        </p:nvPicPr>
        <p:blipFill>
          <a:blip r:embed="rId3">
            <a:alphaModFix amt="9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585" y="-20786"/>
            <a:ext cx="7807176" cy="10414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7735" y="232058"/>
            <a:ext cx="4968551" cy="683260"/>
          </a:xfrm>
          <a:prstGeom prst="rect">
            <a:avLst/>
          </a:prstGeom>
        </p:spPr>
        <p:txBody>
          <a:bodyPr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600" b="0" i="0" kern="1200" cap="all" spc="-100" baseline="0">
                <a:solidFill>
                  <a:srgbClr val="FFFFFF"/>
                </a:solidFill>
                <a:latin typeface="Futura Com Bold Condensed"/>
                <a:ea typeface="+mj-ea"/>
                <a:cs typeface="Futura Com Bold Condensed"/>
              </a:defRPr>
            </a:lvl1pPr>
          </a:lstStyle>
          <a:p>
            <a:pPr algn="l"/>
            <a:r>
              <a:rPr lang="sl-SI" sz="2400" b="1" dirty="0" smtClean="0">
                <a:latin typeface="Century Gothic" pitchFamily="34" charset="0"/>
              </a:rPr>
              <a:t>Slovenski ambasadorji teka</a:t>
            </a:r>
            <a:endParaRPr lang="en-GB" sz="2400" b="1" dirty="0">
              <a:latin typeface="Century Gothic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735" y="1419374"/>
            <a:ext cx="10380662" cy="360521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l-SI" sz="1800" dirty="0" smtClean="0">
                <a:latin typeface="Century Gothic" pitchFamily="34" charset="0"/>
              </a:rPr>
              <a:t>Roman Kejžar, najuspešnejši slovenski maratonec</a:t>
            </a:r>
          </a:p>
          <a:p>
            <a:pPr marL="0" indent="0">
              <a:buNone/>
            </a:pPr>
            <a:endParaRPr lang="sl-SI" sz="1800" dirty="0">
              <a:latin typeface="Century Gothic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sl-SI" sz="1800" dirty="0" smtClean="0">
                <a:latin typeface="Century Gothic" pitchFamily="34" charset="0"/>
              </a:rPr>
              <a:t>Jure Košir, bivši alpski smučar in navdušen tekač</a:t>
            </a:r>
          </a:p>
          <a:p>
            <a:pPr>
              <a:buFont typeface="Wingdings" pitchFamily="2" charset="2"/>
              <a:buChar char="v"/>
            </a:pPr>
            <a:endParaRPr lang="sl-SI" sz="1800" dirty="0">
              <a:latin typeface="Century Gothic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sl-SI" sz="1800" dirty="0" smtClean="0">
                <a:latin typeface="Century Gothic" pitchFamily="34" charset="0"/>
              </a:rPr>
              <a:t>Dušan Mravlje, ultra tekač</a:t>
            </a:r>
          </a:p>
          <a:p>
            <a:pPr>
              <a:buFont typeface="Wingdings" pitchFamily="2" charset="2"/>
              <a:buChar char="v"/>
            </a:pPr>
            <a:endParaRPr lang="sl-SI" sz="1800" dirty="0">
              <a:latin typeface="Century Gothic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sl-SI" sz="1800" dirty="0" smtClean="0">
                <a:latin typeface="Century Gothic" pitchFamily="34" charset="0"/>
              </a:rPr>
              <a:t>Matej Markovič, ultra triatlonec</a:t>
            </a:r>
            <a:endParaRPr lang="en-US" sz="1800" dirty="0">
              <a:latin typeface="StempelGaramond Roman" pitchFamily="2" charset="0"/>
            </a:endParaRPr>
          </a:p>
        </p:txBody>
      </p:sp>
      <p:pic>
        <p:nvPicPr>
          <p:cNvPr id="1026" name="Picture 2" descr="D:\Users\bblagusbogataj1\Documents\BETI\WINGS FOR LIFE 2014\Trening Roman Kejzar 11.1.2014\_F4P98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638" y="915318"/>
            <a:ext cx="2160000" cy="144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529" y="1995438"/>
            <a:ext cx="1836000" cy="1836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263" y="3398018"/>
            <a:ext cx="1836000" cy="1836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038" y="4370018"/>
            <a:ext cx="1763042" cy="1656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1291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9pPr>
          </a:lstStyle>
          <a:p>
            <a:fld id="{E4F63398-E2CA-4D43-9D58-41721832B1A0}" type="slidenum">
              <a:rPr lang="en-GB" sz="800" b="0">
                <a:solidFill>
                  <a:schemeClr val="bg1"/>
                </a:solidFill>
              </a:rPr>
              <a:pPr/>
              <a:t>6</a:t>
            </a:fld>
            <a:endParaRPr lang="en-GB" sz="800" b="0" dirty="0">
              <a:solidFill>
                <a:schemeClr val="tx1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7775" y="1414562"/>
            <a:ext cx="6696744" cy="2381076"/>
          </a:xfrm>
          <a:solidFill>
            <a:srgbClr val="FFFFFF">
              <a:alpha val="50000"/>
            </a:srgbClr>
          </a:solidFill>
        </p:spPr>
        <p:txBody>
          <a:bodyPr/>
          <a:lstStyle/>
          <a:p>
            <a:pPr marL="1588" lvl="1" indent="0">
              <a:buNone/>
            </a:pPr>
            <a:r>
              <a:rPr lang="tr-TR" sz="1800" dirty="0" smtClean="0"/>
              <a:t> </a:t>
            </a:r>
            <a:r>
              <a:rPr lang="sl-SI" sz="1600" dirty="0" smtClean="0">
                <a:latin typeface="Century Gothic" pitchFamily="34" charset="0"/>
              </a:rPr>
              <a:t>Pripravljalni teki</a:t>
            </a:r>
            <a:endParaRPr lang="tr-TR" sz="1800" dirty="0" smtClean="0"/>
          </a:p>
          <a:p>
            <a:pPr marL="1588" lvl="1" indent="0">
              <a:buNone/>
            </a:pPr>
            <a:endParaRPr lang="tr-TR" sz="1800" dirty="0"/>
          </a:p>
          <a:p>
            <a:pPr marL="1588" lvl="1" indent="0">
              <a:buNone/>
            </a:pPr>
            <a:r>
              <a:rPr lang="sl-SI" sz="1600" dirty="0" smtClean="0">
                <a:latin typeface="Century Gothic" pitchFamily="34" charset="0"/>
              </a:rPr>
              <a:t>Oglaševanje in najava dogodkov preko digitalnih medijev</a:t>
            </a:r>
            <a:endParaRPr lang="tr-TR" sz="1600" dirty="0" smtClean="0">
              <a:latin typeface="Century Gothic" pitchFamily="34" charset="0"/>
            </a:endParaRPr>
          </a:p>
          <a:p>
            <a:pPr marL="1588" lvl="1" indent="0">
              <a:buNone/>
            </a:pPr>
            <a:endParaRPr lang="tr-TR" sz="1800" dirty="0"/>
          </a:p>
          <a:p>
            <a:pPr marL="1588" lvl="1" indent="0">
              <a:buNone/>
            </a:pPr>
            <a:r>
              <a:rPr lang="tr-TR" sz="1800" dirty="0" smtClean="0"/>
              <a:t> </a:t>
            </a:r>
            <a:r>
              <a:rPr lang="sl-SI" sz="1600" dirty="0" smtClean="0">
                <a:latin typeface="Century Gothic" pitchFamily="34" charset="0"/>
              </a:rPr>
              <a:t>Na dan dogodka</a:t>
            </a:r>
          </a:p>
          <a:p>
            <a:pPr marL="1588" lvl="1" indent="0">
              <a:buNone/>
            </a:pPr>
            <a:endParaRPr lang="tr-TR" sz="1600" dirty="0" smtClean="0">
              <a:latin typeface="Century Gothic" pitchFamily="34" charset="0"/>
            </a:endParaRPr>
          </a:p>
          <a:p>
            <a:pPr marL="1588" lvl="1" indent="0">
              <a:buNone/>
            </a:pPr>
            <a:r>
              <a:rPr lang="tr-TR" sz="1800" dirty="0" smtClean="0"/>
              <a:t> </a:t>
            </a:r>
            <a:r>
              <a:rPr lang="sl-SI" sz="1600" dirty="0" smtClean="0">
                <a:latin typeface="Century Gothic" pitchFamily="34" charset="0"/>
              </a:rPr>
              <a:t>Aktivacije skladno z dogovorom partnerja</a:t>
            </a:r>
            <a:endParaRPr lang="tr-TR" sz="1600" dirty="0" smtClean="0">
              <a:latin typeface="Century Gothic" pitchFamily="34" charset="0"/>
            </a:endParaRPr>
          </a:p>
          <a:p>
            <a:pPr marL="1588" lvl="1" indent="0">
              <a:buNone/>
            </a:pPr>
            <a:endParaRPr lang="tr-TR" sz="1800" dirty="0"/>
          </a:p>
          <a:p>
            <a:pPr marL="1588" lvl="1" indent="0">
              <a:buNone/>
            </a:pPr>
            <a:endParaRPr lang="tr-TR" sz="1800" dirty="0" smtClean="0"/>
          </a:p>
          <a:p>
            <a:pPr marL="1588" lvl="0" indent="0" eaLnBrk="1" hangingPunct="1">
              <a:buClrTx/>
              <a:buNone/>
            </a:pPr>
            <a:r>
              <a:rPr lang="en-US" sz="1600" dirty="0" smtClean="0">
                <a:latin typeface="Futura Com Book"/>
                <a:cs typeface="Futura Com Book"/>
              </a:rPr>
              <a:t>	</a:t>
            </a:r>
          </a:p>
          <a:p>
            <a:pPr marL="1588" lvl="0" indent="0" eaLnBrk="1" hangingPunct="1">
              <a:buClrTx/>
              <a:buNone/>
            </a:pPr>
            <a:r>
              <a:rPr lang="en-US" sz="1600" dirty="0">
                <a:latin typeface="Futura Com Book"/>
                <a:cs typeface="Futura Com Book"/>
              </a:rPr>
              <a:t>		</a:t>
            </a:r>
            <a:endParaRPr lang="en-US" sz="1600" dirty="0" smtClean="0">
              <a:latin typeface="Futura Com Book"/>
              <a:cs typeface="Futura Com Book"/>
            </a:endParaRPr>
          </a:p>
          <a:p>
            <a:pPr marL="1588" indent="0" eaLnBrk="1" hangingPunct="1">
              <a:buClrTx/>
              <a:buNone/>
            </a:pPr>
            <a:r>
              <a:rPr lang="en-US" sz="2200" dirty="0" smtClean="0">
                <a:latin typeface="Futura Com Book"/>
                <a:cs typeface="Futura Com Book"/>
              </a:rPr>
              <a:t>	</a:t>
            </a:r>
            <a:endParaRPr lang="en-US" sz="2200" dirty="0">
              <a:latin typeface="Futura Com Book"/>
              <a:cs typeface="Futura Com Book"/>
            </a:endParaRPr>
          </a:p>
        </p:txBody>
      </p:sp>
      <p:pic>
        <p:nvPicPr>
          <p:cNvPr id="7" name="Picture 6" descr="header.gif"/>
          <p:cNvPicPr>
            <a:picLocks noChangeAspect="1"/>
          </p:cNvPicPr>
          <p:nvPr/>
        </p:nvPicPr>
        <p:blipFill>
          <a:blip r:embed="rId3">
            <a:alphaModFix amt="9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585" y="-20786"/>
            <a:ext cx="6367016" cy="10414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7735" y="232058"/>
            <a:ext cx="4968551" cy="683260"/>
          </a:xfrm>
          <a:prstGeom prst="rect">
            <a:avLst/>
          </a:prstGeom>
        </p:spPr>
        <p:txBody>
          <a:bodyPr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600" b="0" i="0" kern="1200" cap="all" spc="-100" baseline="0">
                <a:solidFill>
                  <a:srgbClr val="FFFFFF"/>
                </a:solidFill>
                <a:latin typeface="Futura Com Bold Condensed"/>
                <a:ea typeface="+mj-ea"/>
                <a:cs typeface="Futura Com Bold Condensed"/>
              </a:defRPr>
            </a:lvl1pPr>
          </a:lstStyle>
          <a:p>
            <a:pPr algn="l"/>
            <a:r>
              <a:rPr lang="sl-SI" sz="2400" b="1" dirty="0" smtClean="0">
                <a:latin typeface="Century Gothic" pitchFamily="34" charset="0"/>
              </a:rPr>
              <a:t>MOŽNOSTI SODELOVANJA</a:t>
            </a:r>
            <a:endParaRPr lang="en-GB" sz="2400" b="1" dirty="0">
              <a:latin typeface="Century Gothic" pitchFamily="34" charset="0"/>
            </a:endParaRPr>
          </a:p>
        </p:txBody>
      </p:sp>
      <p:grpSp>
        <p:nvGrpSpPr>
          <p:cNvPr id="19" name="Gruppierung 18"/>
          <p:cNvGrpSpPr/>
          <p:nvPr/>
        </p:nvGrpSpPr>
        <p:grpSpPr>
          <a:xfrm>
            <a:off x="159743" y="1491382"/>
            <a:ext cx="290513" cy="284163"/>
            <a:chOff x="807815" y="1635398"/>
            <a:chExt cx="290513" cy="284163"/>
          </a:xfrm>
        </p:grpSpPr>
        <p:sp>
          <p:nvSpPr>
            <p:cNvPr id="21" name="Oval 35"/>
            <p:cNvSpPr>
              <a:spLocks noChangeArrowheads="1"/>
            </p:cNvSpPr>
            <p:nvPr/>
          </p:nvSpPr>
          <p:spPr bwMode="auto">
            <a:xfrm>
              <a:off x="807815" y="1635398"/>
              <a:ext cx="290513" cy="28416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9525" algn="ctr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  <a:extLst/>
          </p:spPr>
          <p:txBody>
            <a:bodyPr lIns="91429" tIns="45715" rIns="91429" bIns="45715" anchor="ctr"/>
            <a:lstStyle/>
            <a:p>
              <a:pPr>
                <a:defRPr/>
              </a:pPr>
              <a:endParaRPr lang="en-US" sz="38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  <a:sym typeface="FuturaEFME-Bold"/>
              </a:endParaRPr>
            </a:p>
          </p:txBody>
        </p:sp>
        <p:pic>
          <p:nvPicPr>
            <p:cNvPr id="22" name="Picture 36" descr="check_whit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815" y="1635398"/>
              <a:ext cx="254000" cy="24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uppierung 18"/>
          <p:cNvGrpSpPr/>
          <p:nvPr/>
        </p:nvGrpSpPr>
        <p:grpSpPr>
          <a:xfrm>
            <a:off x="159743" y="2719387"/>
            <a:ext cx="290513" cy="284163"/>
            <a:chOff x="807815" y="1635398"/>
            <a:chExt cx="290513" cy="284163"/>
          </a:xfrm>
        </p:grpSpPr>
        <p:sp>
          <p:nvSpPr>
            <p:cNvPr id="12" name="Oval 35"/>
            <p:cNvSpPr>
              <a:spLocks noChangeArrowheads="1"/>
            </p:cNvSpPr>
            <p:nvPr/>
          </p:nvSpPr>
          <p:spPr bwMode="auto">
            <a:xfrm>
              <a:off x="807815" y="1635398"/>
              <a:ext cx="290513" cy="28416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9525" algn="ctr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  <a:extLst/>
          </p:spPr>
          <p:txBody>
            <a:bodyPr lIns="91429" tIns="45715" rIns="91429" bIns="45715" anchor="ctr"/>
            <a:lstStyle/>
            <a:p>
              <a:pPr>
                <a:defRPr/>
              </a:pPr>
              <a:endParaRPr lang="en-US" sz="38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  <a:sym typeface="FuturaEFME-Bold"/>
              </a:endParaRPr>
            </a:p>
          </p:txBody>
        </p:sp>
        <p:pic>
          <p:nvPicPr>
            <p:cNvPr id="13" name="Picture 36" descr="check_whit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815" y="1635398"/>
              <a:ext cx="254000" cy="24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uppierung 18"/>
          <p:cNvGrpSpPr/>
          <p:nvPr/>
        </p:nvGrpSpPr>
        <p:grpSpPr>
          <a:xfrm>
            <a:off x="159743" y="2082402"/>
            <a:ext cx="290513" cy="284163"/>
            <a:chOff x="807815" y="1635398"/>
            <a:chExt cx="290513" cy="284163"/>
          </a:xfrm>
        </p:grpSpPr>
        <p:sp>
          <p:nvSpPr>
            <p:cNvPr id="15" name="Oval 35"/>
            <p:cNvSpPr>
              <a:spLocks noChangeArrowheads="1"/>
            </p:cNvSpPr>
            <p:nvPr/>
          </p:nvSpPr>
          <p:spPr bwMode="auto">
            <a:xfrm>
              <a:off x="807815" y="1635398"/>
              <a:ext cx="290513" cy="28416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9525" algn="ctr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  <a:extLst/>
          </p:spPr>
          <p:txBody>
            <a:bodyPr lIns="91429" tIns="45715" rIns="91429" bIns="45715" anchor="ctr"/>
            <a:lstStyle/>
            <a:p>
              <a:pPr>
                <a:defRPr/>
              </a:pPr>
              <a:endParaRPr lang="en-US" sz="38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  <a:sym typeface="FuturaEFME-Bold"/>
              </a:endParaRPr>
            </a:p>
          </p:txBody>
        </p:sp>
        <p:pic>
          <p:nvPicPr>
            <p:cNvPr id="16" name="Picture 36" descr="check_whit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815" y="1635398"/>
              <a:ext cx="254000" cy="24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uppierung 18"/>
          <p:cNvGrpSpPr/>
          <p:nvPr/>
        </p:nvGrpSpPr>
        <p:grpSpPr>
          <a:xfrm>
            <a:off x="166886" y="3291582"/>
            <a:ext cx="290513" cy="284163"/>
            <a:chOff x="807815" y="1635398"/>
            <a:chExt cx="290513" cy="284163"/>
          </a:xfrm>
        </p:grpSpPr>
        <p:sp>
          <p:nvSpPr>
            <p:cNvPr id="18" name="Oval 35"/>
            <p:cNvSpPr>
              <a:spLocks noChangeArrowheads="1"/>
            </p:cNvSpPr>
            <p:nvPr/>
          </p:nvSpPr>
          <p:spPr bwMode="auto">
            <a:xfrm>
              <a:off x="807815" y="1635398"/>
              <a:ext cx="290513" cy="28416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9525" algn="ctr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  <a:extLst/>
          </p:spPr>
          <p:txBody>
            <a:bodyPr lIns="91429" tIns="45715" rIns="91429" bIns="45715" anchor="ctr"/>
            <a:lstStyle/>
            <a:p>
              <a:pPr>
                <a:defRPr/>
              </a:pPr>
              <a:endParaRPr lang="en-US" sz="38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  <a:sym typeface="FuturaEFME-Bold"/>
              </a:endParaRPr>
            </a:p>
          </p:txBody>
        </p:sp>
        <p:pic>
          <p:nvPicPr>
            <p:cNvPr id="20" name="Picture 36" descr="check_whit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815" y="1635398"/>
              <a:ext cx="254000" cy="24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37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9pPr>
          </a:lstStyle>
          <a:p>
            <a:fld id="{E4F63398-E2CA-4D43-9D58-41721832B1A0}" type="slidenum">
              <a:rPr lang="en-GB" sz="800" b="0">
                <a:solidFill>
                  <a:schemeClr val="bg1"/>
                </a:solidFill>
              </a:rPr>
              <a:pPr/>
              <a:t>7</a:t>
            </a:fld>
            <a:endParaRPr lang="en-GB" sz="800" b="0" dirty="0">
              <a:solidFill>
                <a:schemeClr val="tx1"/>
              </a:solidFill>
            </a:endParaRPr>
          </a:p>
        </p:txBody>
      </p:sp>
      <p:pic>
        <p:nvPicPr>
          <p:cNvPr id="7" name="Picture 6" descr="header.gif"/>
          <p:cNvPicPr>
            <a:picLocks noChangeAspect="1"/>
          </p:cNvPicPr>
          <p:nvPr/>
        </p:nvPicPr>
        <p:blipFill>
          <a:blip r:embed="rId3">
            <a:alphaModFix amt="9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585" y="-20786"/>
            <a:ext cx="6367016" cy="10414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7735" y="232058"/>
            <a:ext cx="4968551" cy="683260"/>
          </a:xfrm>
          <a:prstGeom prst="rect">
            <a:avLst/>
          </a:prstGeom>
        </p:spPr>
        <p:txBody>
          <a:bodyPr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600" b="0" i="0" kern="1200" cap="all" spc="-100" baseline="0">
                <a:solidFill>
                  <a:srgbClr val="FFFFFF"/>
                </a:solidFill>
                <a:latin typeface="Futura Com Bold Condensed"/>
                <a:ea typeface="+mj-ea"/>
                <a:cs typeface="Futura Com Bold Condensed"/>
              </a:defRPr>
            </a:lvl1pPr>
          </a:lstStyle>
          <a:p>
            <a:pPr algn="l"/>
            <a:r>
              <a:rPr lang="sl-SI" sz="2400" b="1" dirty="0" smtClean="0">
                <a:latin typeface="Century Gothic" pitchFamily="34" charset="0"/>
              </a:rPr>
              <a:t>Pripravljalni teki</a:t>
            </a:r>
            <a:endParaRPr lang="en-GB" sz="2400" b="1" dirty="0">
              <a:latin typeface="Century Gothic" pitchFamily="34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87735" y="1419374"/>
            <a:ext cx="10380662" cy="360521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l-SI" sz="1800" dirty="0" smtClean="0">
                <a:latin typeface="Century Gothic" pitchFamily="34" charset="0"/>
              </a:rPr>
              <a:t>1. tek je potekal 11. januarja v Škofji Loki s slovenskim ambasadorjem teka Romanom Kejžarjem</a:t>
            </a:r>
          </a:p>
          <a:p>
            <a:pPr>
              <a:buFont typeface="Wingdings" pitchFamily="2" charset="2"/>
              <a:buChar char="v"/>
            </a:pPr>
            <a:endParaRPr lang="sl-SI" sz="1800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sl-SI" sz="1800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sl-SI" sz="1800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sl-SI" sz="18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v"/>
            </a:pPr>
            <a:endParaRPr lang="sl-SI" sz="1800" dirty="0" smtClean="0">
              <a:latin typeface="Century Gothic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StempelGaramond Roman" pitchFamily="2" charset="0"/>
              </a:rPr>
              <a:t/>
            </a:r>
            <a:br>
              <a:rPr lang="en-US" sz="1800" dirty="0" smtClean="0">
                <a:latin typeface="StempelGaramond Roman" pitchFamily="2" charset="0"/>
              </a:rPr>
            </a:br>
            <a:endParaRPr lang="sl-SI" sz="1800" dirty="0" smtClean="0">
              <a:latin typeface="StempelGaramond Roman" pitchFamily="2" charset="0"/>
            </a:endParaRPr>
          </a:p>
          <a:p>
            <a:pPr marL="0" indent="0">
              <a:buNone/>
            </a:pPr>
            <a:endParaRPr lang="sl-SI" sz="1800" dirty="0" smtClean="0">
              <a:latin typeface="StempelGaramond Roman" pitchFamily="2" charset="0"/>
            </a:endParaRPr>
          </a:p>
          <a:p>
            <a:pPr marL="0" indent="0">
              <a:buNone/>
            </a:pPr>
            <a:endParaRPr lang="sl-SI" sz="1800" dirty="0" smtClean="0"/>
          </a:p>
          <a:p>
            <a:pPr marL="0" indent="0">
              <a:buNone/>
            </a:pPr>
            <a:r>
              <a:rPr lang="sl-SI" sz="1600" dirty="0" smtClean="0">
                <a:latin typeface="Century Gothic" pitchFamily="34" charset="0"/>
              </a:rPr>
              <a:t>Posnetek teka:</a:t>
            </a:r>
            <a:endParaRPr lang="sl-SI" sz="1600" dirty="0">
              <a:latin typeface="Century Gothic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entury Gothic" pitchFamily="34" charset="0"/>
              </a:rPr>
              <a:t>http</a:t>
            </a:r>
            <a:r>
              <a:rPr lang="en-US" sz="1800" dirty="0">
                <a:latin typeface="Century Gothic" pitchFamily="34" charset="0"/>
              </a:rPr>
              <a:t>://www.redbull.com/si/sl/stories/1331627876331/wings-for-life-world-run-sobotni-tek</a:t>
            </a:r>
          </a:p>
          <a:p>
            <a:pPr marL="0" indent="0">
              <a:buNone/>
            </a:pPr>
            <a:endParaRPr lang="en-US" sz="1800" dirty="0">
              <a:latin typeface="StempelGaramond Roman" pitchFamily="2" charset="0"/>
            </a:endParaRPr>
          </a:p>
        </p:txBody>
      </p:sp>
      <p:pic>
        <p:nvPicPr>
          <p:cNvPr id="2051" name="Picture 3" descr="D:\Users\bblagusbogataj1\Documents\BETI\WINGS FOR LIFE 2014\Trening Roman Kejzar 11.1.2014\_F4P97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59" y="2211462"/>
            <a:ext cx="3657600" cy="24384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Users\bblagusbogataj1\Documents\BETI\WINGS FOR LIFE 2014\Trening Roman Kejzar 11.1.2014\_F4P98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183" y="2213744"/>
            <a:ext cx="3657600" cy="24384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485" y="1923430"/>
            <a:ext cx="2827153" cy="3420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08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9pPr>
          </a:lstStyle>
          <a:p>
            <a:fld id="{E4F63398-E2CA-4D43-9D58-41721832B1A0}" type="slidenum">
              <a:rPr lang="en-GB" sz="800" b="0">
                <a:solidFill>
                  <a:schemeClr val="bg1"/>
                </a:solidFill>
              </a:rPr>
              <a:pPr/>
              <a:t>8</a:t>
            </a:fld>
            <a:endParaRPr lang="en-GB" sz="800" b="0" dirty="0">
              <a:solidFill>
                <a:schemeClr val="tx1"/>
              </a:solidFill>
            </a:endParaRPr>
          </a:p>
        </p:txBody>
      </p:sp>
      <p:pic>
        <p:nvPicPr>
          <p:cNvPr id="7" name="Picture 6" descr="header.gif"/>
          <p:cNvPicPr>
            <a:picLocks noChangeAspect="1"/>
          </p:cNvPicPr>
          <p:nvPr/>
        </p:nvPicPr>
        <p:blipFill>
          <a:blip r:embed="rId3">
            <a:alphaModFix amt="9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585" y="-28872"/>
            <a:ext cx="6367016" cy="10414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7735" y="232058"/>
            <a:ext cx="4968551" cy="683260"/>
          </a:xfrm>
          <a:prstGeom prst="rect">
            <a:avLst/>
          </a:prstGeom>
        </p:spPr>
        <p:txBody>
          <a:bodyPr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600" b="0" i="0" kern="1200" cap="all" spc="-100" baseline="0">
                <a:solidFill>
                  <a:srgbClr val="FFFFFF"/>
                </a:solidFill>
                <a:latin typeface="Futura Com Bold Condensed"/>
                <a:ea typeface="+mj-ea"/>
                <a:cs typeface="Futura Com Bold Condensed"/>
              </a:defRPr>
            </a:lvl1pPr>
          </a:lstStyle>
          <a:p>
            <a:pPr algn="l"/>
            <a:r>
              <a:rPr lang="sl-SI" sz="2400" b="1" dirty="0" smtClean="0">
                <a:latin typeface="Century Gothic" pitchFamily="34" charset="0"/>
              </a:rPr>
              <a:t>Pripravljalni teki</a:t>
            </a:r>
            <a:endParaRPr lang="en-GB" sz="2400" b="1" dirty="0"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3759" y="1491382"/>
            <a:ext cx="10225136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Wingdings" pitchFamily="2" charset="2"/>
              <a:buChar char="§"/>
            </a:pPr>
            <a:r>
              <a:rPr lang="sl-SI" sz="1600" b="0" dirty="0">
                <a:solidFill>
                  <a:schemeClr val="tx1"/>
                </a:solidFill>
                <a:latin typeface="Century Gothic" pitchFamily="34" charset="0"/>
              </a:rPr>
              <a:t>Social media </a:t>
            </a:r>
            <a:r>
              <a:rPr lang="sl-SI" sz="1600" b="0" dirty="0" smtClean="0">
                <a:solidFill>
                  <a:schemeClr val="tx1"/>
                </a:solidFill>
                <a:latin typeface="Century Gothic" pitchFamily="34" charset="0"/>
              </a:rPr>
              <a:t>najava </a:t>
            </a:r>
            <a:r>
              <a:rPr lang="sl-SI" sz="1600" b="0" dirty="0">
                <a:solidFill>
                  <a:schemeClr val="tx1"/>
                </a:solidFill>
                <a:latin typeface="Century Gothic" pitchFamily="34" charset="0"/>
              </a:rPr>
              <a:t>(Facebook – Red Bull event page</a:t>
            </a:r>
            <a:r>
              <a:rPr lang="sl-SI" sz="1600" b="0" dirty="0" smtClean="0">
                <a:solidFill>
                  <a:schemeClr val="tx1"/>
                </a:solidFill>
                <a:latin typeface="Century Gothic" pitchFamily="34" charset="0"/>
              </a:rPr>
              <a:t>)</a:t>
            </a:r>
          </a:p>
          <a:p>
            <a:pPr algn="l"/>
            <a:endParaRPr lang="sl-SI" sz="1600" b="0" dirty="0">
              <a:solidFill>
                <a:schemeClr val="tx1"/>
              </a:solidFill>
              <a:latin typeface="Century Gothic" pitchFamily="34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sl-SI" sz="1600" b="0" dirty="0" smtClean="0">
                <a:solidFill>
                  <a:schemeClr val="tx1"/>
                </a:solidFill>
                <a:latin typeface="Century Gothic" pitchFamily="34" charset="0"/>
              </a:rPr>
              <a:t>Tekaški forumi</a:t>
            </a:r>
          </a:p>
          <a:p>
            <a:pPr algn="l"/>
            <a:endParaRPr lang="sl-SI" sz="1600" b="0" dirty="0">
              <a:solidFill>
                <a:schemeClr val="tx1"/>
              </a:solidFill>
              <a:latin typeface="Century Gothic" pitchFamily="34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sl-SI" sz="1600" b="0" dirty="0" smtClean="0">
                <a:solidFill>
                  <a:schemeClr val="tx1"/>
                </a:solidFill>
                <a:latin typeface="Century Gothic" pitchFamily="34" charset="0"/>
              </a:rPr>
              <a:t>Najava Radio 1</a:t>
            </a:r>
          </a:p>
          <a:p>
            <a:pPr algn="l"/>
            <a:endParaRPr lang="sl-SI" sz="1600" b="0" dirty="0">
              <a:solidFill>
                <a:schemeClr val="tx1"/>
              </a:solidFill>
              <a:latin typeface="Century Gothic" pitchFamily="34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sl-SI" sz="1600" b="0" dirty="0">
                <a:solidFill>
                  <a:schemeClr val="tx1"/>
                </a:solidFill>
                <a:latin typeface="Century Gothic" pitchFamily="34" charset="0"/>
                <a:hlinkClick r:id="rId4"/>
              </a:rPr>
              <a:t>http://</a:t>
            </a:r>
            <a:r>
              <a:rPr lang="sl-SI" sz="1600" dirty="0" smtClean="0">
                <a:solidFill>
                  <a:schemeClr val="tx1"/>
                </a:solidFill>
                <a:latin typeface="Century Gothic" pitchFamily="34" charset="0"/>
                <a:hlinkClick r:id="rId4"/>
              </a:rPr>
              <a:t>www.playboy.si</a:t>
            </a:r>
            <a:r>
              <a:rPr lang="sl-SI" sz="1600" b="0" dirty="0" smtClean="0">
                <a:solidFill>
                  <a:schemeClr val="tx1"/>
                </a:solidFill>
                <a:latin typeface="Century Gothic" pitchFamily="34" charset="0"/>
                <a:hlinkClick r:id="rId4"/>
              </a:rPr>
              <a:t>/dogodki/napovednik/win</a:t>
            </a:r>
            <a:r>
              <a:rPr lang="sl-SI" sz="1600" b="0" dirty="0" smtClean="0">
                <a:solidFill>
                  <a:schemeClr val="tx1"/>
                </a:solidFill>
                <a:latin typeface="Century Gothic" pitchFamily="34" charset="0"/>
              </a:rPr>
              <a:t>gs-for-life-world-run-uvodni-pripravljalni-tek-z-romanom-kejzarjem</a:t>
            </a:r>
            <a:r>
              <a:rPr lang="sl-SI" sz="1600" b="0" dirty="0">
                <a:solidFill>
                  <a:schemeClr val="tx1"/>
                </a:solidFill>
                <a:latin typeface="Century Gothic" pitchFamily="34" charset="0"/>
              </a:rPr>
              <a:t>/ </a:t>
            </a:r>
            <a:endParaRPr lang="sl-SI" sz="16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endParaRPr lang="sl-SI" sz="1600" b="0" dirty="0">
              <a:solidFill>
                <a:schemeClr val="tx1"/>
              </a:solidFill>
              <a:latin typeface="Century Gothic" pitchFamily="34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sl-SI" sz="1600" b="0" dirty="0">
                <a:solidFill>
                  <a:schemeClr val="tx1"/>
                </a:solidFill>
                <a:latin typeface="Century Gothic" pitchFamily="34" charset="0"/>
              </a:rPr>
              <a:t>http://</a:t>
            </a:r>
            <a:r>
              <a:rPr lang="sl-SI" sz="1600" dirty="0">
                <a:solidFill>
                  <a:schemeClr val="tx1"/>
                </a:solidFill>
                <a:latin typeface="Century Gothic" pitchFamily="34" charset="0"/>
              </a:rPr>
              <a:t>www.moski.si</a:t>
            </a:r>
            <a:r>
              <a:rPr lang="sl-SI" sz="1600" b="0" dirty="0">
                <a:solidFill>
                  <a:schemeClr val="tx1"/>
                </a:solidFill>
                <a:latin typeface="Century Gothic" pitchFamily="34" charset="0"/>
              </a:rPr>
              <a:t>/sport/rekreacija/uvodni-pripravljalni-tek-za-majski-wings-for-life-2014/ </a:t>
            </a:r>
            <a:endParaRPr lang="sl-SI" sz="16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endParaRPr lang="sl-SI" sz="1600" b="0" dirty="0">
              <a:solidFill>
                <a:schemeClr val="tx1"/>
              </a:solidFill>
              <a:latin typeface="Century Gothic" pitchFamily="34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sl-SI" sz="1600" b="0" dirty="0">
                <a:solidFill>
                  <a:schemeClr val="tx1"/>
                </a:solidFill>
                <a:latin typeface="Century Gothic" pitchFamily="34" charset="0"/>
                <a:hlinkClick r:id="rId5"/>
              </a:rPr>
              <a:t>http://</a:t>
            </a:r>
            <a:r>
              <a:rPr lang="sl-SI" sz="1600" dirty="0" smtClean="0">
                <a:solidFill>
                  <a:schemeClr val="tx1"/>
                </a:solidFill>
                <a:latin typeface="Century Gothic" pitchFamily="34" charset="0"/>
                <a:hlinkClick r:id="rId5"/>
              </a:rPr>
              <a:t>www.tekac.s</a:t>
            </a:r>
            <a:r>
              <a:rPr lang="sl-SI" sz="1600" b="0" dirty="0" smtClean="0">
                <a:solidFill>
                  <a:schemeClr val="tx1"/>
                </a:solidFill>
                <a:latin typeface="Century Gothic" pitchFamily="34" charset="0"/>
                <a:hlinkClick r:id="rId5"/>
              </a:rPr>
              <a:t>i/novice/10141/krila_za_zivljenje_uvodni_pripravljalni_tek_z_romanom_kejzarjem.html</a:t>
            </a:r>
            <a:endParaRPr lang="sl-SI" sz="16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endParaRPr lang="sl-SI" sz="1600" b="0" dirty="0">
              <a:solidFill>
                <a:schemeClr val="tx1"/>
              </a:solidFill>
              <a:latin typeface="Century Gothic" pitchFamily="34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sl-SI" sz="1600" b="0" dirty="0">
                <a:solidFill>
                  <a:schemeClr val="tx1"/>
                </a:solidFill>
                <a:latin typeface="Century Gothic" pitchFamily="34" charset="0"/>
                <a:hlinkClick r:id="rId6"/>
              </a:rPr>
              <a:t>http://</a:t>
            </a:r>
            <a:r>
              <a:rPr lang="sl-SI" sz="1600" dirty="0">
                <a:solidFill>
                  <a:schemeClr val="tx1"/>
                </a:solidFill>
                <a:latin typeface="Century Gothic" pitchFamily="34" charset="0"/>
                <a:hlinkClick r:id="rId6"/>
              </a:rPr>
              <a:t>med.over.net</a:t>
            </a:r>
            <a:r>
              <a:rPr lang="sl-SI" sz="1600" b="0" dirty="0">
                <a:solidFill>
                  <a:schemeClr val="tx1"/>
                </a:solidFill>
                <a:latin typeface="Century Gothic" pitchFamily="34" charset="0"/>
                <a:hlinkClick r:id="rId6"/>
              </a:rPr>
              <a:t>/clanek/uvodni-pripravljalni-tek-z-romanom-kejzarjem/#.</a:t>
            </a:r>
            <a:r>
              <a:rPr lang="sl-SI" sz="1600" b="0" dirty="0" smtClean="0">
                <a:solidFill>
                  <a:schemeClr val="tx1"/>
                </a:solidFill>
                <a:latin typeface="Century Gothic" pitchFamily="34" charset="0"/>
                <a:hlinkClick r:id="rId6"/>
              </a:rPr>
              <a:t>UswcfieVj_A</a:t>
            </a:r>
            <a:endParaRPr lang="sl-SI" sz="16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endParaRPr lang="sl-SI" sz="1600" b="0" dirty="0">
              <a:solidFill>
                <a:schemeClr val="tx1"/>
              </a:solidFill>
              <a:latin typeface="Century Gothic" pitchFamily="34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sl-SI" sz="1600" b="0" dirty="0">
                <a:solidFill>
                  <a:schemeClr val="tx1"/>
                </a:solidFill>
                <a:latin typeface="Century Gothic" pitchFamily="34" charset="0"/>
                <a:hlinkClick r:id="rId7"/>
              </a:rPr>
              <a:t>http://</a:t>
            </a:r>
            <a:r>
              <a:rPr lang="sl-SI" sz="1600" dirty="0" smtClean="0">
                <a:solidFill>
                  <a:schemeClr val="tx1"/>
                </a:solidFill>
                <a:latin typeface="Century Gothic" pitchFamily="34" charset="0"/>
                <a:hlinkClick r:id="rId7"/>
              </a:rPr>
              <a:t>www.ringaraja.net</a:t>
            </a:r>
            <a:r>
              <a:rPr lang="sl-SI" sz="1600" b="0" dirty="0" smtClean="0">
                <a:solidFill>
                  <a:schemeClr val="tx1"/>
                </a:solidFill>
                <a:latin typeface="Century Gothic" pitchFamily="34" charset="0"/>
                <a:hlinkClick r:id="rId7"/>
              </a:rPr>
              <a:t>/clanek/tek-z-romanom-kejzarjem_6390.html?page</a:t>
            </a:r>
            <a:endParaRPr lang="sl-SI" sz="16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endParaRPr lang="sl-SI" sz="1600" b="0" dirty="0">
              <a:solidFill>
                <a:schemeClr val="tx1"/>
              </a:solidFill>
              <a:latin typeface="Century Gothic" pitchFamily="34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sl-SI" sz="1600" b="0" dirty="0">
                <a:solidFill>
                  <a:schemeClr val="tx1"/>
                </a:solidFill>
                <a:latin typeface="Century Gothic" pitchFamily="34" charset="0"/>
              </a:rPr>
              <a:t>http://</a:t>
            </a:r>
            <a:r>
              <a:rPr lang="sl-SI" sz="1600" dirty="0">
                <a:solidFill>
                  <a:schemeClr val="tx1"/>
                </a:solidFill>
                <a:latin typeface="Century Gothic" pitchFamily="34" charset="0"/>
              </a:rPr>
              <a:t>www.planet-lepote.com</a:t>
            </a:r>
            <a:r>
              <a:rPr lang="sl-SI" sz="1600" b="0" dirty="0">
                <a:solidFill>
                  <a:schemeClr val="tx1"/>
                </a:solidFill>
                <a:latin typeface="Century Gothic" pitchFamily="34" charset="0"/>
              </a:rPr>
              <a:t>/uvodni-pripravljalni-tek-z-romanom-kejzarjem </a:t>
            </a:r>
            <a:endParaRPr lang="sl-SI" sz="16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endParaRPr lang="sl-SI" sz="1600" b="0" dirty="0">
              <a:solidFill>
                <a:schemeClr val="tx1"/>
              </a:solidFill>
              <a:latin typeface="Century Gothic" pitchFamily="34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sl-SI" sz="1600" b="0" dirty="0">
                <a:solidFill>
                  <a:schemeClr val="tx1"/>
                </a:solidFill>
                <a:latin typeface="Century Gothic" pitchFamily="34" charset="0"/>
                <a:hlinkClick r:id="rId8"/>
              </a:rPr>
              <a:t>http://</a:t>
            </a:r>
            <a:r>
              <a:rPr lang="sl-SI" sz="1600" dirty="0" smtClean="0">
                <a:solidFill>
                  <a:schemeClr val="tx1"/>
                </a:solidFill>
                <a:latin typeface="Century Gothic" pitchFamily="34" charset="0"/>
                <a:hlinkClick r:id="rId8"/>
              </a:rPr>
              <a:t>studentski.net</a:t>
            </a:r>
            <a:r>
              <a:rPr lang="sl-SI" sz="1600" b="0" dirty="0" smtClean="0">
                <a:solidFill>
                  <a:schemeClr val="tx1"/>
                </a:solidFill>
                <a:latin typeface="Century Gothic" pitchFamily="34" charset="0"/>
                <a:hlinkClick r:id="rId8"/>
              </a:rPr>
              <a:t>/novice/uvodni-pripravljalni-tek-z-romanom-kejzarjem.html</a:t>
            </a:r>
            <a:endParaRPr lang="sl-SI" sz="16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endParaRPr lang="sl-SI" sz="1600" b="0" dirty="0">
              <a:solidFill>
                <a:schemeClr val="tx1"/>
              </a:solidFill>
              <a:latin typeface="Century Gothic" pitchFamily="34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sl-SI" sz="1600" b="0" dirty="0">
                <a:solidFill>
                  <a:schemeClr val="tx1"/>
                </a:solidFill>
                <a:latin typeface="Century Gothic" pitchFamily="34" charset="0"/>
              </a:rPr>
              <a:t>http://</a:t>
            </a:r>
            <a:r>
              <a:rPr lang="sl-SI" sz="1600" dirty="0">
                <a:solidFill>
                  <a:schemeClr val="tx1"/>
                </a:solidFill>
                <a:latin typeface="Century Gothic" pitchFamily="34" charset="0"/>
              </a:rPr>
              <a:t>www.dijaski.net</a:t>
            </a:r>
            <a:r>
              <a:rPr lang="sl-SI" sz="1600" b="0" dirty="0">
                <a:solidFill>
                  <a:schemeClr val="tx1"/>
                </a:solidFill>
                <a:latin typeface="Century Gothic" pitchFamily="34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15195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732"/>
                </a:solidFill>
                <a:latin typeface="Arial" charset="0"/>
                <a:ea typeface="ＭＳ Ｐゴシック" charset="0"/>
              </a:defRPr>
            </a:lvl9pPr>
          </a:lstStyle>
          <a:p>
            <a:fld id="{E4F63398-E2CA-4D43-9D58-41721832B1A0}" type="slidenum">
              <a:rPr lang="en-GB" sz="800" b="0">
                <a:solidFill>
                  <a:schemeClr val="bg1"/>
                </a:solidFill>
              </a:rPr>
              <a:pPr/>
              <a:t>9</a:t>
            </a:fld>
            <a:endParaRPr lang="en-GB" sz="800" b="0" dirty="0">
              <a:solidFill>
                <a:schemeClr val="tx1"/>
              </a:solidFill>
            </a:endParaRPr>
          </a:p>
        </p:txBody>
      </p:sp>
      <p:pic>
        <p:nvPicPr>
          <p:cNvPr id="7" name="Picture 6" descr="header.gif"/>
          <p:cNvPicPr>
            <a:picLocks noChangeAspect="1"/>
          </p:cNvPicPr>
          <p:nvPr/>
        </p:nvPicPr>
        <p:blipFill>
          <a:blip r:embed="rId3">
            <a:alphaModFix amt="9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585" y="-20786"/>
            <a:ext cx="6367016" cy="10414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7735" y="232058"/>
            <a:ext cx="4968551" cy="683260"/>
          </a:xfrm>
          <a:prstGeom prst="rect">
            <a:avLst/>
          </a:prstGeom>
        </p:spPr>
        <p:txBody>
          <a:bodyPr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600" b="0" i="0" kern="1200" cap="all" spc="-100" baseline="0">
                <a:solidFill>
                  <a:srgbClr val="FFFFFF"/>
                </a:solidFill>
                <a:latin typeface="Futura Com Bold Condensed"/>
                <a:ea typeface="+mj-ea"/>
                <a:cs typeface="Futura Com Bold Condensed"/>
              </a:defRPr>
            </a:lvl1pPr>
          </a:lstStyle>
          <a:p>
            <a:pPr algn="l"/>
            <a:r>
              <a:rPr lang="sl-SI" sz="2400" b="1" dirty="0" smtClean="0">
                <a:latin typeface="Century Gothic" pitchFamily="34" charset="0"/>
              </a:rPr>
              <a:t>PRIPRAVLJALNI TEKI</a:t>
            </a:r>
            <a:endParaRPr lang="en-GB" sz="2400" b="1" dirty="0">
              <a:latin typeface="Century Gothic" pitchFamily="34" charset="0"/>
            </a:endParaRP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87735" y="1419374"/>
            <a:ext cx="10380662" cy="360521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l-SI" sz="1800" dirty="0" smtClean="0">
                <a:latin typeface="Century Gothic" pitchFamily="34" charset="0"/>
              </a:rPr>
              <a:t>2. pripravljalni tek z ambasadorjem Dušanom Mravljetom – </a:t>
            </a:r>
            <a:r>
              <a:rPr lang="sl-SI" sz="1800" dirty="0" smtClean="0">
                <a:latin typeface="Century Gothic" pitchFamily="34" charset="0"/>
              </a:rPr>
              <a:t>8.3. </a:t>
            </a:r>
            <a:r>
              <a:rPr lang="sl-SI" sz="1800" dirty="0" smtClean="0">
                <a:latin typeface="Century Gothic" pitchFamily="34" charset="0"/>
              </a:rPr>
              <a:t>na Brdu pri Kranju</a:t>
            </a:r>
          </a:p>
          <a:p>
            <a:pPr marL="0" indent="0">
              <a:buNone/>
            </a:pPr>
            <a:endParaRPr lang="sl-SI" sz="1800" dirty="0">
              <a:latin typeface="Century Gothic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sl-SI" sz="1800" dirty="0" smtClean="0">
                <a:latin typeface="Century Gothic" pitchFamily="34" charset="0"/>
              </a:rPr>
              <a:t>3. pripravljani tek z ambasadorjem Markom Markovičem – </a:t>
            </a:r>
            <a:r>
              <a:rPr lang="sl-SI" sz="1800" dirty="0">
                <a:latin typeface="Century Gothic" pitchFamily="34" charset="0"/>
              </a:rPr>
              <a:t>5</a:t>
            </a:r>
            <a:r>
              <a:rPr lang="sl-SI" sz="1800" dirty="0" smtClean="0">
                <a:latin typeface="Century Gothic" pitchFamily="34" charset="0"/>
              </a:rPr>
              <a:t>.4. </a:t>
            </a:r>
            <a:r>
              <a:rPr lang="sl-SI" sz="1800" dirty="0" smtClean="0">
                <a:latin typeface="Century Gothic" pitchFamily="34" charset="0"/>
              </a:rPr>
              <a:t>v Ljubljani</a:t>
            </a:r>
          </a:p>
          <a:p>
            <a:pPr>
              <a:buFont typeface="Wingdings" pitchFamily="2" charset="2"/>
              <a:buChar char="v"/>
            </a:pPr>
            <a:endParaRPr lang="sl-SI" sz="1800" dirty="0">
              <a:latin typeface="Century Gothic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sl-SI" sz="1800" dirty="0" smtClean="0">
                <a:latin typeface="Century Gothic" pitchFamily="34" charset="0"/>
              </a:rPr>
              <a:t>Možnost izpostavitve partnerjev pri najavi tekov in na lokaciji sami</a:t>
            </a:r>
            <a:endParaRPr lang="sl-SI" sz="1800" dirty="0">
              <a:latin typeface="Century Gothic" pitchFamily="34" charset="0"/>
            </a:endParaRPr>
          </a:p>
          <a:p>
            <a:pPr marL="0" indent="0">
              <a:buNone/>
            </a:pPr>
            <a:endParaRPr lang="sl-SI" sz="1800" b="1" dirty="0">
              <a:latin typeface="Century Gothic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StempelGaramond Roman" pitchFamily="2" charset="0"/>
              </a:rPr>
              <a:t/>
            </a:r>
            <a:br>
              <a:rPr lang="en-US" sz="1800" dirty="0">
                <a:latin typeface="StempelGaramond Roman" pitchFamily="2" charset="0"/>
              </a:rPr>
            </a:br>
            <a:endParaRPr lang="en-US" sz="1800" dirty="0">
              <a:latin typeface="StempelGaramond Rom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31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7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7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</Words>
  <Application>Microsoft Office PowerPoint</Application>
  <PresentationFormat>Custom</PresentationFormat>
  <Paragraphs>113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Leere Präsentation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c&amp; 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c&amp; m</dc:creator>
  <cp:lastModifiedBy>Blagus-Bogataj, Beti</cp:lastModifiedBy>
  <cp:revision>623</cp:revision>
  <cp:lastPrinted>2013-05-21T16:22:09Z</cp:lastPrinted>
  <dcterms:created xsi:type="dcterms:W3CDTF">2012-09-24T15:13:53Z</dcterms:created>
  <dcterms:modified xsi:type="dcterms:W3CDTF">2014-02-10T12:14:47Z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1258457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D5.0.2</vt:lpwstr>
  </property>
</Properties>
</file>